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3"/>
  </p:notesMasterIdLst>
  <p:sldIdLst>
    <p:sldId id="257" r:id="rId2"/>
    <p:sldId id="290" r:id="rId3"/>
    <p:sldId id="315" r:id="rId4"/>
    <p:sldId id="316" r:id="rId5"/>
    <p:sldId id="324" r:id="rId6"/>
    <p:sldId id="331" r:id="rId7"/>
    <p:sldId id="345" r:id="rId8"/>
    <p:sldId id="346" r:id="rId9"/>
    <p:sldId id="347" r:id="rId10"/>
    <p:sldId id="332" r:id="rId11"/>
    <p:sldId id="333" r:id="rId12"/>
    <p:sldId id="334" r:id="rId13"/>
    <p:sldId id="335" r:id="rId14"/>
    <p:sldId id="336" r:id="rId15"/>
    <p:sldId id="325" r:id="rId16"/>
    <p:sldId id="338" r:id="rId17"/>
    <p:sldId id="339" r:id="rId18"/>
    <p:sldId id="317" r:id="rId19"/>
    <p:sldId id="318" r:id="rId20"/>
    <p:sldId id="330" r:id="rId21"/>
    <p:sldId id="340" r:id="rId22"/>
    <p:sldId id="341" r:id="rId23"/>
    <p:sldId id="326" r:id="rId24"/>
    <p:sldId id="342" r:id="rId25"/>
    <p:sldId id="327" r:id="rId26"/>
    <p:sldId id="328" r:id="rId27"/>
    <p:sldId id="329" r:id="rId28"/>
    <p:sldId id="344" r:id="rId29"/>
    <p:sldId id="311" r:id="rId30"/>
    <p:sldId id="284" r:id="rId31"/>
    <p:sldId id="343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87" autoAdjust="0"/>
    <p:restoredTop sz="94690" autoAdjust="0"/>
  </p:normalViewPr>
  <p:slideViewPr>
    <p:cSldViewPr snapToGrid="0" snapToObjects="1">
      <p:cViewPr varScale="1">
        <p:scale>
          <a:sx n="146" d="100"/>
          <a:sy n="146" d="100"/>
        </p:scale>
        <p:origin x="185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7" d="100"/>
        <a:sy n="137" d="100"/>
      </p:scale>
      <p:origin x="0" y="140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0D5C8-6450-5C49-8E72-996D62961CB4}" type="datetimeFigureOut">
              <a:rPr lang="en-US" smtClean="0"/>
              <a:t>6/19/18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2DB9B-31FA-534F-A3EE-1776DC856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60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E3A21B-F197-094F-8CFA-99ABF048B07F}" type="slidenum">
              <a:rPr lang="en-US">
                <a:latin typeface="Arial" pitchFamily="-107" charset="0"/>
                <a:ea typeface="Arial" pitchFamily="-107" charset="0"/>
                <a:cs typeface="Arial" pitchFamily="-107" charset="0"/>
              </a:rPr>
              <a:pPr/>
              <a:t>2</a:t>
            </a:fld>
            <a:endParaRPr lang="en-US"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0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25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9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8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50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36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00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4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70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Gough map, it was created in the 14</a:t>
            </a:r>
            <a:r>
              <a:rPr lang="en-US" baseline="30000" dirty="0"/>
              <a:t>th</a:t>
            </a:r>
            <a:r>
              <a:rPr lang="en-US" baseline="0" dirty="0"/>
              <a:t> century, It’s one of the earliest surviving maps of Britain. </a:t>
            </a:r>
          </a:p>
          <a:p>
            <a:r>
              <a:rPr lang="en-US" baseline="0" dirty="0"/>
              <a:t>It contains the England in the south, Scotland in the north and the Hadrian’s Wall.</a:t>
            </a:r>
          </a:p>
          <a:p>
            <a:r>
              <a:rPr lang="en-US" baseline="0" dirty="0"/>
              <a:t>The green region stands for the ocean, waterways and the small red items are town signs.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1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To ensure full coverage of the map with sufficient spatial resolution, the image collection was done in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several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 spatially overlapping chips.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We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label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them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as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ＭＳ Ｐゴシック" pitchFamily="-110" charset="-128"/>
                <a:cs typeface="ＭＳ Ｐゴシック" pitchFamily="-110" charset="-128"/>
              </a:rPr>
              <a:t>shown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ＭＳ Ｐゴシック" pitchFamily="-110" charset="-128"/>
              <a:cs typeface="ＭＳ Ｐゴシック" pitchFamily="-110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30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2DB9B-31FA-534F-A3EE-1776DC8568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40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442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Since</a:t>
            </a:r>
            <a:r>
              <a:rPr lang="zh-CN" altLang="en-US" dirty="0"/>
              <a:t> </a:t>
            </a:r>
            <a:r>
              <a:rPr lang="en-US" altLang="zh-CN" dirty="0"/>
              <a:t>there</a:t>
            </a:r>
            <a:r>
              <a:rPr lang="zh-CN" altLang="en-US" baseline="0" dirty="0"/>
              <a:t> </a:t>
            </a:r>
            <a:r>
              <a:rPr lang="en-US" altLang="zh-CN" baseline="0" dirty="0"/>
              <a:t>are</a:t>
            </a:r>
            <a:r>
              <a:rPr lang="zh-CN" altLang="en-US" baseline="0" dirty="0"/>
              <a:t> </a:t>
            </a:r>
            <a:r>
              <a:rPr lang="en-US" altLang="zh-CN" baseline="0" dirty="0"/>
              <a:t>6</a:t>
            </a:r>
            <a:r>
              <a:rPr lang="zh-CN" altLang="en-US" baseline="0" dirty="0"/>
              <a:t> </a:t>
            </a:r>
            <a:r>
              <a:rPr lang="en-US" altLang="zh-CN" baseline="0" dirty="0"/>
              <a:t>distinct</a:t>
            </a:r>
            <a:r>
              <a:rPr lang="zh-CN" altLang="en-US" baseline="0" dirty="0"/>
              <a:t> </a:t>
            </a:r>
            <a:r>
              <a:rPr lang="en-US" altLang="zh-CN" baseline="0" dirty="0"/>
              <a:t>global</a:t>
            </a:r>
            <a:r>
              <a:rPr lang="zh-CN" altLang="en-US" baseline="0" dirty="0"/>
              <a:t> </a:t>
            </a:r>
            <a:r>
              <a:rPr lang="en-US" altLang="zh-CN" baseline="0" dirty="0"/>
              <a:t>green</a:t>
            </a:r>
            <a:r>
              <a:rPr lang="zh-CN" altLang="en-US" baseline="0" dirty="0"/>
              <a:t> </a:t>
            </a:r>
            <a:r>
              <a:rPr lang="en-US" altLang="zh-CN" baseline="0" dirty="0"/>
              <a:t>pigments,</a:t>
            </a:r>
            <a:r>
              <a:rPr lang="zh-CN" altLang="en-US" baseline="0" dirty="0"/>
              <a:t>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simply</a:t>
            </a:r>
            <a:r>
              <a:rPr lang="zh-CN" altLang="en-US" baseline="0" dirty="0"/>
              <a:t> </a:t>
            </a:r>
            <a:r>
              <a:rPr lang="en-US" altLang="zh-CN" baseline="0" dirty="0"/>
              <a:t>run</a:t>
            </a:r>
            <a:r>
              <a:rPr lang="zh-CN" altLang="en-US" baseline="0" dirty="0"/>
              <a:t> </a:t>
            </a:r>
            <a:r>
              <a:rPr lang="en-US" altLang="zh-CN" baseline="0" dirty="0"/>
              <a:t>k-means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18</a:t>
            </a:r>
            <a:r>
              <a:rPr lang="zh-CN" altLang="en-US" baseline="0" dirty="0"/>
              <a:t> </a:t>
            </a:r>
            <a:r>
              <a:rPr lang="en-US" altLang="zh-CN" baseline="0" dirty="0"/>
              <a:t>output</a:t>
            </a:r>
            <a:r>
              <a:rPr lang="zh-CN" altLang="en-US" baseline="0" dirty="0"/>
              <a:t> </a:t>
            </a:r>
            <a:r>
              <a:rPr lang="en-US" altLang="zh-CN" baseline="0" dirty="0"/>
              <a:t>spectra,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classify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them</a:t>
            </a:r>
            <a:r>
              <a:rPr lang="zh-CN" altLang="en-US" baseline="0" dirty="0"/>
              <a:t> </a:t>
            </a:r>
            <a:r>
              <a:rPr lang="en-US" altLang="zh-CN" baseline="0" dirty="0"/>
              <a:t>into</a:t>
            </a:r>
            <a:r>
              <a:rPr lang="zh-CN" altLang="en-US" baseline="0" dirty="0"/>
              <a:t> </a:t>
            </a:r>
            <a:r>
              <a:rPr lang="en-US" altLang="zh-CN" baseline="0" dirty="0"/>
              <a:t>6</a:t>
            </a:r>
            <a:r>
              <a:rPr lang="zh-CN" altLang="en-US" baseline="0" dirty="0"/>
              <a:t> </a:t>
            </a:r>
            <a:r>
              <a:rPr lang="en-US" altLang="zh-CN" baseline="0" dirty="0"/>
              <a:t>classes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68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baseline="0" dirty="0"/>
              <a:t> </a:t>
            </a:r>
            <a:r>
              <a:rPr lang="en-US" altLang="zh-CN" baseline="0" dirty="0"/>
              <a:t>an</a:t>
            </a:r>
            <a:r>
              <a:rPr lang="zh-CN" altLang="en-US" baseline="0" dirty="0"/>
              <a:t> </a:t>
            </a:r>
            <a:r>
              <a:rPr lang="en-US" altLang="zh-CN" baseline="0" dirty="0"/>
              <a:t>average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each</a:t>
            </a:r>
            <a:r>
              <a:rPr lang="zh-CN" altLang="en-US" baseline="0" dirty="0"/>
              <a:t> </a:t>
            </a:r>
            <a:r>
              <a:rPr lang="en-US" altLang="zh-CN" baseline="0" dirty="0"/>
              <a:t>cluster.</a:t>
            </a:r>
            <a:r>
              <a:rPr lang="zh-CN" altLang="en-US" baseline="0" dirty="0"/>
              <a:t> </a:t>
            </a:r>
            <a:r>
              <a:rPr lang="en-US" altLang="zh-CN" baseline="0" dirty="0"/>
              <a:t>Now</a:t>
            </a:r>
            <a:r>
              <a:rPr lang="zh-CN" altLang="en-US" baseline="0" dirty="0"/>
              <a:t>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have</a:t>
            </a:r>
            <a:r>
              <a:rPr lang="zh-CN" altLang="en-US" baseline="0" dirty="0"/>
              <a:t> </a:t>
            </a:r>
            <a:r>
              <a:rPr lang="en-US" altLang="zh-CN" baseline="0" dirty="0"/>
              <a:t>six</a:t>
            </a:r>
            <a:r>
              <a:rPr lang="zh-CN" altLang="en-US" baseline="0" dirty="0"/>
              <a:t> </a:t>
            </a:r>
            <a:r>
              <a:rPr lang="en-US" altLang="zh-CN" baseline="0" dirty="0"/>
              <a:t>global</a:t>
            </a:r>
            <a:r>
              <a:rPr lang="zh-CN" altLang="en-US" baseline="0" dirty="0"/>
              <a:t> </a:t>
            </a:r>
            <a:r>
              <a:rPr lang="en-US" altLang="zh-CN" baseline="0" dirty="0"/>
              <a:t>endmembers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green</a:t>
            </a:r>
            <a:r>
              <a:rPr lang="zh-CN" altLang="en-US" baseline="0" dirty="0"/>
              <a:t> </a:t>
            </a:r>
            <a:r>
              <a:rPr lang="en-US" altLang="zh-CN" baseline="0" dirty="0"/>
              <a:t>pigments.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22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</a:t>
            </a:r>
            <a:r>
              <a:rPr lang="en-US" baseline="0" dirty="0"/>
              <a:t>stitch images together. We have this final classification. </a:t>
            </a:r>
          </a:p>
          <a:p>
            <a:r>
              <a:rPr lang="en-US" baseline="0" dirty="0"/>
              <a:t>It shows the ocean area are mainly in red, coastal and waterways are in blue, and some faded area are in green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90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</a:t>
            </a:r>
            <a:r>
              <a:rPr lang="en-US" baseline="0" dirty="0"/>
              <a:t>stitch images together. We have this final classification. </a:t>
            </a:r>
          </a:p>
          <a:p>
            <a:r>
              <a:rPr lang="en-US" baseline="0" dirty="0"/>
              <a:t>It shows the ocean area are mainly in red, coastal and waterways are in blue, and some faded area are in green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07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</a:t>
            </a:r>
            <a:r>
              <a:rPr lang="en-US" baseline="0" dirty="0"/>
              <a:t>stitch images together. We have this final classification. </a:t>
            </a:r>
          </a:p>
          <a:p>
            <a:r>
              <a:rPr lang="en-US" baseline="0" dirty="0"/>
              <a:t>It shows the ocean area are mainly in red, coastal and waterways are in blue, and some faded area are in green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81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</a:t>
            </a:r>
            <a:r>
              <a:rPr lang="en-US" baseline="0" dirty="0"/>
              <a:t>stitch images together. We have this final classification. </a:t>
            </a:r>
          </a:p>
          <a:p>
            <a:r>
              <a:rPr lang="en-US" baseline="0" dirty="0"/>
              <a:t>It shows the ocean area are mainly in red, coastal and waterways are in blue, and some faded area are in green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10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E3005-DEED-E543-ADA9-E805CD8F5A9B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9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626" y="9742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626" y="27300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02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46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70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804" y="136525"/>
            <a:ext cx="8051946" cy="9731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4804" y="1291295"/>
            <a:ext cx="4038600" cy="4834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1295"/>
            <a:ext cx="4038600" cy="4834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0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1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38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0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84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3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22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34950" y="136525"/>
            <a:ext cx="8051800" cy="97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34950" y="1246190"/>
            <a:ext cx="80518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65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76715" y="6359526"/>
            <a:ext cx="790575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6181297"/>
            <a:ext cx="9144000" cy="1588"/>
          </a:xfrm>
          <a:prstGeom prst="line">
            <a:avLst/>
          </a:prstGeom>
          <a:ln>
            <a:gradFill flip="none" rotWithShape="1"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1" name="Picture 9" descr="tiger_walking_rit_color_sm2.jp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40" y="6246813"/>
            <a:ext cx="7635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2" descr="CIS.gif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9202" y="6246814"/>
            <a:ext cx="1298575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2125" y="136524"/>
            <a:ext cx="102980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5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accent6">
              <a:lumMod val="75000"/>
            </a:schemeClr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•"/>
        <a:defRPr sz="2400" kern="1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–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•"/>
        <a:defRPr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–"/>
        <a:defRPr sz="16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1" charset="0"/>
        <a:buChar char="»"/>
        <a:defRPr sz="16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626" y="974234"/>
            <a:ext cx="8474356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Hyperspectral Imaging of Historical Artifacts: The Selden Map of China</a:t>
            </a:r>
            <a:endParaRPr lang="en-US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627" y="2930322"/>
            <a:ext cx="8474357" cy="3171487"/>
          </a:xfrm>
        </p:spPr>
        <p:txBody>
          <a:bodyPr/>
          <a:lstStyle/>
          <a:p>
            <a:r>
              <a:rPr lang="en-US" dirty="0" smtClean="0"/>
              <a:t>David Messinger, Ph.D.</a:t>
            </a:r>
          </a:p>
          <a:p>
            <a:r>
              <a:rPr lang="en-US" dirty="0" smtClean="0"/>
              <a:t>Di Bai, Ph.D. Candidate</a:t>
            </a:r>
          </a:p>
          <a:p>
            <a:r>
              <a:rPr lang="en-US" dirty="0" smtClean="0"/>
              <a:t>Rochester Institute of Technology</a:t>
            </a:r>
            <a:endParaRPr lang="en-US" sz="1400" dirty="0" smtClean="0"/>
          </a:p>
          <a:p>
            <a:endParaRPr lang="en-US" dirty="0" smtClean="0"/>
          </a:p>
          <a:p>
            <a:r>
              <a:rPr lang="en-US" dirty="0" smtClean="0"/>
              <a:t>David Howell, Bodleian Library, University of Oxford</a:t>
            </a:r>
            <a:endParaRPr lang="en-US" sz="14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592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What is Spectral Imaging?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34950" y="1246190"/>
            <a:ext cx="8531454" cy="4879975"/>
          </a:xfrm>
        </p:spPr>
        <p:txBody>
          <a:bodyPr/>
          <a:lstStyle/>
          <a:p>
            <a:pPr eaLnBrk="1" hangingPunct="1"/>
            <a:r>
              <a:rPr lang="en-US" dirty="0"/>
              <a:t>Over time (passive) imaging systems have improved their spectral </a:t>
            </a:r>
            <a:r>
              <a:rPr lang="en-US" dirty="0" smtClean="0"/>
              <a:t>(i.e.,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color</a:t>
            </a:r>
            <a:r>
              <a:rPr lang="en-US" dirty="0" smtClean="0"/>
              <a:t>) response, range, </a:t>
            </a:r>
            <a:r>
              <a:rPr lang="en-US" dirty="0"/>
              <a:t>and sensitivity</a:t>
            </a:r>
          </a:p>
          <a:p>
            <a:pPr lvl="1" eaLnBrk="1" hangingPunct="1"/>
            <a:r>
              <a:rPr lang="en-US" dirty="0"/>
              <a:t>B&amp;W (1 spectral band)</a:t>
            </a:r>
          </a:p>
          <a:p>
            <a:pPr lvl="1" eaLnBrk="1" hangingPunct="1"/>
            <a:r>
              <a:rPr lang="en-US" dirty="0"/>
              <a:t>Color (RGB, 3 spectral bands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dirty="0" smtClean="0"/>
              <a:t>“</a:t>
            </a:r>
            <a:r>
              <a:rPr lang="en-US" dirty="0"/>
              <a:t>Multispectral” </a:t>
            </a:r>
            <a:r>
              <a:rPr lang="en-US" dirty="0" smtClean="0"/>
              <a:t>(typically 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filtered or colored illumination </a:t>
            </a:r>
            <a:r>
              <a:rPr lang="en-US" dirty="0" smtClean="0"/>
              <a:t>system)</a:t>
            </a:r>
            <a:endParaRPr lang="en-US" dirty="0"/>
          </a:p>
          <a:p>
            <a:pPr lvl="1" eaLnBrk="1" hangingPunct="1"/>
            <a:r>
              <a:rPr lang="en-US" dirty="0"/>
              <a:t>“</a:t>
            </a:r>
            <a:r>
              <a:rPr lang="en-US" dirty="0" err="1"/>
              <a:t>Hyperspectral</a:t>
            </a:r>
            <a:r>
              <a:rPr lang="en-US" dirty="0"/>
              <a:t>” </a:t>
            </a:r>
            <a:r>
              <a:rPr lang="en-US" dirty="0" smtClean="0"/>
              <a:t>(use of a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diffraction element </a:t>
            </a:r>
            <a:r>
              <a:rPr lang="en-US" dirty="0" smtClean="0"/>
              <a:t>such as a prism or grating)</a:t>
            </a:r>
          </a:p>
          <a:p>
            <a:endParaRPr lang="en-US" dirty="0" smtClean="0"/>
          </a:p>
          <a:p>
            <a:r>
              <a:rPr lang="en-US" dirty="0" smtClean="0"/>
              <a:t>Why </a:t>
            </a:r>
            <a:r>
              <a:rPr lang="en-US" dirty="0"/>
              <a:t>more bands?</a:t>
            </a:r>
          </a:p>
          <a:p>
            <a:pPr lvl="1" eaLnBrk="1" hangingPunct="1">
              <a:buClr>
                <a:schemeClr val="tx1"/>
              </a:buClr>
            </a:pPr>
            <a:r>
              <a:rPr lang="en-US" i="1" dirty="0">
                <a:solidFill>
                  <a:srgbClr val="254061"/>
                </a:solidFill>
              </a:rPr>
              <a:t>more spectral information</a:t>
            </a:r>
            <a:r>
              <a:rPr lang="en-US" dirty="0">
                <a:solidFill>
                  <a:srgbClr val="254061"/>
                </a:solidFill>
              </a:rPr>
              <a:t> </a:t>
            </a:r>
            <a:r>
              <a:rPr lang="en-US" dirty="0"/>
              <a:t>leads to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greater material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separability</a:t>
            </a:r>
            <a:endParaRPr lang="en-US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19E1D2-AD57-C24C-86A4-4859B0BEC0CF}" type="slidenum">
              <a:rPr lang="en-US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pPr/>
              <a:t>2</a:t>
            </a:fld>
            <a:endParaRPr lang="en-US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396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Hyperspectral Imaging?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83987" y="1574800"/>
            <a:ext cx="3693684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387" y="2131784"/>
            <a:ext cx="3633756" cy="2543629"/>
          </a:xfrm>
          <a:prstGeom prst="rect">
            <a:avLst/>
          </a:prstGeom>
        </p:spPr>
      </p:pic>
      <p:sp>
        <p:nvSpPr>
          <p:cNvPr id="7" name="Cross 6"/>
          <p:cNvSpPr/>
          <p:nvPr/>
        </p:nvSpPr>
        <p:spPr>
          <a:xfrm>
            <a:off x="1908628" y="3218642"/>
            <a:ext cx="177574" cy="184957"/>
          </a:xfrm>
          <a:prstGeom prst="plus">
            <a:avLst>
              <a:gd name="adj" fmla="val 413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ross 7"/>
          <p:cNvSpPr/>
          <p:nvPr/>
        </p:nvSpPr>
        <p:spPr>
          <a:xfrm>
            <a:off x="2743200" y="3010200"/>
            <a:ext cx="177574" cy="184957"/>
          </a:xfrm>
          <a:prstGeom prst="plus">
            <a:avLst>
              <a:gd name="adj" fmla="val 413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ross 8"/>
          <p:cNvSpPr/>
          <p:nvPr/>
        </p:nvSpPr>
        <p:spPr>
          <a:xfrm>
            <a:off x="2743200" y="3828243"/>
            <a:ext cx="177574" cy="184957"/>
          </a:xfrm>
          <a:prstGeom prst="plus">
            <a:avLst>
              <a:gd name="adj" fmla="val 413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23698" y="4775200"/>
            <a:ext cx="3620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Different materials have a different “color” as measured across a wide range of wavelengths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052457" y="2307772"/>
            <a:ext cx="0" cy="1995715"/>
          </a:xfrm>
          <a:prstGeom prst="line">
            <a:avLst/>
          </a:prstGeom>
          <a:ln>
            <a:solidFill>
              <a:srgbClr val="0070C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509657" y="2307771"/>
            <a:ext cx="0" cy="1995715"/>
          </a:xfrm>
          <a:prstGeom prst="line">
            <a:avLst/>
          </a:prstGeom>
          <a:ln>
            <a:solidFill>
              <a:srgbClr val="00B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966857" y="2307769"/>
            <a:ext cx="0" cy="199571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04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</a:t>
            </a:r>
            <a:r>
              <a:rPr lang="en-US" dirty="0" err="1" smtClean="0"/>
              <a:t>Hyperspectral</a:t>
            </a:r>
            <a:r>
              <a:rPr lang="en-US" dirty="0" smtClean="0"/>
              <a:t> Imaging?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Reflectance HSI produces a </a:t>
            </a:r>
            <a:r>
              <a:rPr lang="en-US" dirty="0" smtClean="0">
                <a:solidFill>
                  <a:srgbClr val="376092"/>
                </a:solidFill>
              </a:rPr>
              <a:t>per pixel spectroscopic signature </a:t>
            </a:r>
            <a:r>
              <a:rPr lang="en-US" dirty="0" smtClean="0"/>
              <a:t>of the spatial and spectral coverage and response defined by the sensor</a:t>
            </a:r>
          </a:p>
          <a:p>
            <a:endParaRPr lang="en-US" dirty="0"/>
          </a:p>
          <a:p>
            <a:r>
              <a:rPr lang="en-US" dirty="0" smtClean="0"/>
              <a:t>Each signature is directly related to the material in that pixel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(Sometimes) allows for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identification of subtle material differences</a:t>
            </a:r>
          </a:p>
          <a:p>
            <a:endParaRPr lang="en-US" dirty="0"/>
          </a:p>
          <a:p>
            <a:r>
              <a:rPr lang="en-US" dirty="0" smtClean="0"/>
              <a:t>Here, we use HSI for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codicological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studies</a:t>
            </a:r>
            <a:r>
              <a:rPr lang="en-US" dirty="0" smtClean="0"/>
              <a:t>, primarily of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pigments</a:t>
            </a:r>
            <a:r>
              <a:rPr lang="en-US" dirty="0" smtClean="0"/>
              <a:t> in two medieval maps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4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138FAC5E-96C0-2146-A025-88BAF6EF7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8" y="1043371"/>
            <a:ext cx="3848575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4176713" y="1250898"/>
            <a:ext cx="4892500" cy="4855613"/>
          </a:xfrm>
          <a:prstGeom prst="rect">
            <a:avLst/>
          </a:prstGeom>
        </p:spPr>
        <p:txBody>
          <a:bodyPr/>
          <a:lstStyle>
            <a:lvl1pPr marL="223838" indent="-2238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107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07" charset="-128"/>
                <a:cs typeface="ＭＳ Ｐゴシック" pitchFamily="-107" charset="-128"/>
              </a:defRPr>
            </a:lvl1pPr>
            <a:lvl2pPr marL="57626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107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07" charset="-128"/>
                <a:cs typeface="+mn-cs"/>
              </a:defRPr>
            </a:lvl2pPr>
            <a:lvl3pPr marL="919163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107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pitchFamily="-107" charset="-128"/>
                <a:cs typeface="+mn-cs"/>
              </a:defRPr>
            </a:lvl3pPr>
            <a:lvl4pPr marL="1258888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107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pitchFamily="-107" charset="-128"/>
                <a:cs typeface="+mn-cs"/>
              </a:defRPr>
            </a:lvl4pPr>
            <a:lvl5pPr marL="1598613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107" charset="0"/>
              <a:buChar char="»"/>
              <a:tabLst>
                <a:tab pos="1547813" algn="l"/>
              </a:tabLst>
              <a:defRPr sz="1600" kern="1200">
                <a:solidFill>
                  <a:schemeClr val="tx1"/>
                </a:solidFill>
                <a:latin typeface="+mn-lt"/>
                <a:ea typeface="ＭＳ Ｐゴシック" pitchFamily="-10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176"/>
              </a:spcBef>
            </a:pPr>
            <a:r>
              <a:rPr lang="en-US" sz="2200" dirty="0"/>
              <a:t>Selden Map: an early </a:t>
            </a:r>
            <a:r>
              <a:rPr lang="en-US" sz="2200" dirty="0">
                <a:solidFill>
                  <a:srgbClr val="FF0000"/>
                </a:solidFill>
              </a:rPr>
              <a:t>17th</a:t>
            </a:r>
            <a:r>
              <a:rPr lang="en-US" sz="2200" dirty="0"/>
              <a:t> century wall map of East Asia.</a:t>
            </a:r>
          </a:p>
          <a:p>
            <a:pPr>
              <a:spcBef>
                <a:spcPts val="1176"/>
              </a:spcBef>
            </a:pPr>
            <a:r>
              <a:rPr lang="en-US" sz="2200" dirty="0"/>
              <a:t>It was rediscovered in 2008 at the Bodleian Library, Oxford University.</a:t>
            </a:r>
          </a:p>
          <a:p>
            <a:pPr>
              <a:spcBef>
                <a:spcPts val="1176"/>
              </a:spcBef>
            </a:pPr>
            <a:r>
              <a:rPr lang="en-US" sz="2200" dirty="0" smtClean="0"/>
              <a:t>The </a:t>
            </a:r>
            <a:r>
              <a:rPr lang="en-US" sz="2200" dirty="0"/>
              <a:t>map was drawn with </a:t>
            </a:r>
            <a:r>
              <a:rPr lang="en-US" sz="2200" dirty="0">
                <a:solidFill>
                  <a:srgbClr val="FF0000"/>
                </a:solidFill>
              </a:rPr>
              <a:t>carbon ink and watercolors</a:t>
            </a:r>
            <a:r>
              <a:rPr lang="en-US" sz="2200" dirty="0"/>
              <a:t> on Chinese paper.</a:t>
            </a:r>
          </a:p>
          <a:p>
            <a:pPr>
              <a:spcBef>
                <a:spcPts val="1176"/>
              </a:spcBef>
            </a:pPr>
            <a:r>
              <a:rPr lang="en-US" sz="2200" dirty="0"/>
              <a:t>There are mountains, rivers, ocean waves, forests, plants and flowers.</a:t>
            </a:r>
          </a:p>
          <a:p>
            <a:pPr>
              <a:spcBef>
                <a:spcPts val="1176"/>
              </a:spcBef>
              <a:buClr>
                <a:schemeClr val="tx1"/>
              </a:buClr>
            </a:pPr>
            <a:r>
              <a:rPr lang="en-US" sz="2200" dirty="0">
                <a:solidFill>
                  <a:srgbClr val="FF0000"/>
                </a:solidFill>
              </a:rPr>
              <a:t>Six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different colors </a:t>
            </a:r>
            <a:r>
              <a:rPr lang="en-US" sz="2200" dirty="0"/>
              <a:t>were used: red, green, blue, yellow, white and black</a:t>
            </a:r>
            <a:r>
              <a:rPr lang="en-US" sz="2200" dirty="0" smtClean="0"/>
              <a:t>.</a:t>
            </a:r>
          </a:p>
          <a:p>
            <a:pPr>
              <a:spcBef>
                <a:spcPts val="1176"/>
              </a:spcBef>
              <a:buClr>
                <a:schemeClr val="tx1"/>
              </a:buClr>
            </a:pPr>
            <a:r>
              <a:rPr lang="en-US" sz="2200" dirty="0" smtClean="0"/>
              <a:t>Goal: Analyze the variety of green pigments used to delineate water</a:t>
            </a:r>
            <a:endParaRPr lang="en-US" sz="2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320327" y="2638910"/>
            <a:ext cx="9174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Ming Empire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54876" y="3746862"/>
            <a:ext cx="8515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Eastern Sea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1723" y="2166652"/>
            <a:ext cx="5192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Korea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65297" y="2149446"/>
            <a:ext cx="5130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4951" y="3087832"/>
            <a:ext cx="7769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Indian Sea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0FE983C-7E0B-5941-B812-3F374B45BE43}"/>
              </a:ext>
            </a:extLst>
          </p:cNvPr>
          <p:cNvSpPr txBox="1"/>
          <p:nvPr/>
        </p:nvSpPr>
        <p:spPr>
          <a:xfrm>
            <a:off x="812993" y="5092850"/>
            <a:ext cx="6678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Sumatra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67C7684-CEA4-224B-AA7C-D74B22D7EA63}"/>
              </a:ext>
            </a:extLst>
          </p:cNvPr>
          <p:cNvSpPr txBox="1"/>
          <p:nvPr/>
        </p:nvSpPr>
        <p:spPr>
          <a:xfrm>
            <a:off x="1821180" y="5990194"/>
            <a:ext cx="4284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Java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C2173C3-42B0-0241-B4E6-E0F10CFC5E23}"/>
              </a:ext>
            </a:extLst>
          </p:cNvPr>
          <p:cNvSpPr txBox="1"/>
          <p:nvPr/>
        </p:nvSpPr>
        <p:spPr>
          <a:xfrm>
            <a:off x="1368171" y="4286446"/>
            <a:ext cx="6817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Vietnam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40DCA26-700B-7942-AAA6-7B756BF056C3}"/>
              </a:ext>
            </a:extLst>
          </p:cNvPr>
          <p:cNvSpPr txBox="1"/>
          <p:nvPr/>
        </p:nvSpPr>
        <p:spPr>
          <a:xfrm>
            <a:off x="2306614" y="5008211"/>
            <a:ext cx="5447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Banda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F086E99-3B83-034E-BE36-E7A958D20B21}"/>
              </a:ext>
            </a:extLst>
          </p:cNvPr>
          <p:cNvSpPr txBox="1"/>
          <p:nvPr/>
        </p:nvSpPr>
        <p:spPr>
          <a:xfrm>
            <a:off x="2984526" y="5654595"/>
            <a:ext cx="60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Ambon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Artifact: Selden Map of China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50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4C80331-6E59-FB4C-A70B-2C053244A053}"/>
              </a:ext>
            </a:extLst>
          </p:cNvPr>
          <p:cNvSpPr/>
          <p:nvPr/>
        </p:nvSpPr>
        <p:spPr>
          <a:xfrm>
            <a:off x="0" y="6040089"/>
            <a:ext cx="9144000" cy="817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03760BE-8A9D-AD4F-ACB9-6EF3CE0F9E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0A0282-CB6A-EE4F-A6CF-8ED3A4ABA1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5319" y="1044443"/>
            <a:ext cx="3979438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3A30AE5-A9BE-5541-99B5-74EE7578F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14" y="1043370"/>
            <a:ext cx="3848575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1F9A01D-5F02-9245-BABF-3957F7FDFF76}"/>
              </a:ext>
            </a:extLst>
          </p:cNvPr>
          <p:cNvSpPr txBox="1"/>
          <p:nvPr/>
        </p:nvSpPr>
        <p:spPr>
          <a:xfrm>
            <a:off x="1732454" y="2638909"/>
            <a:ext cx="9156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Ming Empire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0F751B2-C7F7-A54D-B1EC-23A95422D78B}"/>
              </a:ext>
            </a:extLst>
          </p:cNvPr>
          <p:cNvSpPr txBox="1"/>
          <p:nvPr/>
        </p:nvSpPr>
        <p:spPr>
          <a:xfrm>
            <a:off x="3467003" y="3746861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Eastern Sea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22F62BA-39C6-504A-94EF-DF63E82D7249}"/>
              </a:ext>
            </a:extLst>
          </p:cNvPr>
          <p:cNvSpPr txBox="1"/>
          <p:nvPr/>
        </p:nvSpPr>
        <p:spPr>
          <a:xfrm>
            <a:off x="2883851" y="2166652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Korea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96E159D-FE03-2D40-BBDD-24D0B9FFC09D}"/>
              </a:ext>
            </a:extLst>
          </p:cNvPr>
          <p:cNvSpPr txBox="1"/>
          <p:nvPr/>
        </p:nvSpPr>
        <p:spPr>
          <a:xfrm>
            <a:off x="3277424" y="214944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B650F10-B5DA-CC4A-B5C4-770A56F1BA5C}"/>
              </a:ext>
            </a:extLst>
          </p:cNvPr>
          <p:cNvSpPr txBox="1"/>
          <p:nvPr/>
        </p:nvSpPr>
        <p:spPr>
          <a:xfrm>
            <a:off x="647077" y="3087832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Indian Sea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BCD872A-03CD-4D45-BC12-0BEA33CB0B71}"/>
              </a:ext>
            </a:extLst>
          </p:cNvPr>
          <p:cNvSpPr txBox="1"/>
          <p:nvPr/>
        </p:nvSpPr>
        <p:spPr>
          <a:xfrm>
            <a:off x="1225120" y="5092850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Sumatra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92A9C3A-55EC-634B-9E08-034CE7582D45}"/>
              </a:ext>
            </a:extLst>
          </p:cNvPr>
          <p:cNvSpPr txBox="1"/>
          <p:nvPr/>
        </p:nvSpPr>
        <p:spPr>
          <a:xfrm>
            <a:off x="2233308" y="5990193"/>
            <a:ext cx="4283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Java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CFDFDDB-EADE-214F-8433-9EF61FAE8C98}"/>
              </a:ext>
            </a:extLst>
          </p:cNvPr>
          <p:cNvSpPr txBox="1"/>
          <p:nvPr/>
        </p:nvSpPr>
        <p:spPr>
          <a:xfrm>
            <a:off x="1780299" y="4286445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Vietnam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DEB41F2-0ABE-454A-8567-3DD5F02A7C29}"/>
              </a:ext>
            </a:extLst>
          </p:cNvPr>
          <p:cNvSpPr txBox="1"/>
          <p:nvPr/>
        </p:nvSpPr>
        <p:spPr>
          <a:xfrm>
            <a:off x="2718741" y="5008211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Banda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D26686B-7FD9-374F-AC0B-0F404555F108}"/>
              </a:ext>
            </a:extLst>
          </p:cNvPr>
          <p:cNvSpPr txBox="1"/>
          <p:nvPr/>
        </p:nvSpPr>
        <p:spPr>
          <a:xfrm>
            <a:off x="3396653" y="5654595"/>
            <a:ext cx="599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Ambon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Modern 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2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38FAC5E-96C0-2146-A025-88BAF6EF7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" y="1043370"/>
            <a:ext cx="3848575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23559D9-760E-E148-85DC-17CDE3BD00A5}"/>
              </a:ext>
            </a:extLst>
          </p:cNvPr>
          <p:cNvSpPr txBox="1"/>
          <p:nvPr/>
        </p:nvSpPr>
        <p:spPr>
          <a:xfrm>
            <a:off x="1320326" y="2656326"/>
            <a:ext cx="9156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Ming Empire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3054875" y="3746861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Eastern Sea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35EE98A-C743-504E-93F6-F2A43B45C936}"/>
              </a:ext>
            </a:extLst>
          </p:cNvPr>
          <p:cNvSpPr txBox="1"/>
          <p:nvPr/>
        </p:nvSpPr>
        <p:spPr>
          <a:xfrm>
            <a:off x="2471723" y="2184069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Korea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3D32FD5-C87B-B04E-B19C-EAD3DE2F5934}"/>
              </a:ext>
            </a:extLst>
          </p:cNvPr>
          <p:cNvSpPr txBox="1"/>
          <p:nvPr/>
        </p:nvSpPr>
        <p:spPr>
          <a:xfrm>
            <a:off x="2865296" y="2166863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E9C08BE-6D9F-644E-A31B-392DEBF84F98}"/>
              </a:ext>
            </a:extLst>
          </p:cNvPr>
          <p:cNvSpPr txBox="1"/>
          <p:nvPr/>
        </p:nvSpPr>
        <p:spPr>
          <a:xfrm>
            <a:off x="234949" y="3105249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Indian Sea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AAE49BE-D254-BC47-8073-2AC038AB129E}"/>
              </a:ext>
            </a:extLst>
          </p:cNvPr>
          <p:cNvSpPr txBox="1"/>
          <p:nvPr/>
        </p:nvSpPr>
        <p:spPr>
          <a:xfrm>
            <a:off x="812992" y="5092850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Sumatra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259A854-2582-6648-9273-9C6C7297252D}"/>
              </a:ext>
            </a:extLst>
          </p:cNvPr>
          <p:cNvSpPr txBox="1"/>
          <p:nvPr/>
        </p:nvSpPr>
        <p:spPr>
          <a:xfrm>
            <a:off x="1821180" y="5990193"/>
            <a:ext cx="4283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Java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0F633D7-2F10-6849-AEE5-AD2C645E0566}"/>
              </a:ext>
            </a:extLst>
          </p:cNvPr>
          <p:cNvSpPr txBox="1"/>
          <p:nvPr/>
        </p:nvSpPr>
        <p:spPr>
          <a:xfrm>
            <a:off x="1368171" y="4286445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Vietnam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3D6BDAE-3EC0-724C-BAAD-C9B45C95FD57}"/>
              </a:ext>
            </a:extLst>
          </p:cNvPr>
          <p:cNvSpPr txBox="1"/>
          <p:nvPr/>
        </p:nvSpPr>
        <p:spPr>
          <a:xfrm>
            <a:off x="2306613" y="5008211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Banda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36992EB-91E1-194D-B274-99173A497B13}"/>
              </a:ext>
            </a:extLst>
          </p:cNvPr>
          <p:cNvSpPr txBox="1"/>
          <p:nvPr/>
        </p:nvSpPr>
        <p:spPr>
          <a:xfrm>
            <a:off x="2984525" y="5654595"/>
            <a:ext cx="599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Ambon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Selden Map: Unique Features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715" y="1448753"/>
            <a:ext cx="4793612" cy="3905707"/>
          </a:xfrm>
          <a:prstGeom prst="rect">
            <a:avLst/>
          </a:prstGeom>
        </p:spPr>
      </p:pic>
      <p:sp>
        <p:nvSpPr>
          <p:cNvPr id="21" name="Process 20">
            <a:extLst>
              <a:ext uri="{FF2B5EF4-FFF2-40B4-BE49-F238E27FC236}">
                <a16:creationId xmlns:a16="http://schemas.microsoft.com/office/drawing/2014/main" xmlns="" id="{B5B33006-CD55-374F-9DE5-D56A6FA743BA}"/>
              </a:ext>
            </a:extLst>
          </p:cNvPr>
          <p:cNvSpPr/>
          <p:nvPr/>
        </p:nvSpPr>
        <p:spPr>
          <a:xfrm>
            <a:off x="402482" y="1255223"/>
            <a:ext cx="3298661" cy="2620091"/>
          </a:xfrm>
          <a:prstGeom prst="flowChartProcess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64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313" y="1030686"/>
            <a:ext cx="6279378" cy="511626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3451050" y="2222869"/>
            <a:ext cx="4683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scale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3D32FD5-C87B-B04E-B19C-EAD3DE2F5934}"/>
              </a:ext>
            </a:extLst>
          </p:cNvPr>
          <p:cNvSpPr txBox="1"/>
          <p:nvPr/>
        </p:nvSpPr>
        <p:spPr>
          <a:xfrm>
            <a:off x="4677195" y="1660291"/>
            <a:ext cx="679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compass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Selden Map: Unique Features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1731107" y="5310057"/>
            <a:ext cx="9598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d</a:t>
            </a:r>
            <a:r>
              <a:rPr lang="en-US" sz="110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irections </a:t>
            </a:r>
            <a:r>
              <a:rPr lang="en-US" sz="1100" dirty="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to points west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4278688" y="2528495"/>
            <a:ext cx="7970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Great </a:t>
            </a:r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W</a:t>
            </a:r>
            <a:r>
              <a:rPr lang="en-US" sz="1100" dirty="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all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4803374" y="5356223"/>
            <a:ext cx="952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n</a:t>
            </a:r>
            <a:r>
              <a:rPr lang="en-US" sz="110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avigational routes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74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0" y="1022350"/>
            <a:ext cx="5854700" cy="48133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3579222" y="1656811"/>
            <a:ext cx="479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cities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Selden Map: Unique Features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6660158" y="3681555"/>
            <a:ext cx="9598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US" sz="110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urrent information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2626231" y="4570737"/>
            <a:ext cx="952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n</a:t>
            </a:r>
            <a:r>
              <a:rPr lang="en-US" sz="110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avigational routes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4095504" y="3383280"/>
            <a:ext cx="952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h</a:t>
            </a:r>
            <a:r>
              <a:rPr lang="en-US" sz="1100" smtClean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eading information</a:t>
            </a:r>
            <a:endParaRPr lang="en-US" sz="1100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35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38FAC5E-96C0-2146-A025-88BAF6EF7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" y="1043370"/>
            <a:ext cx="3848575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FB1945C-6799-164E-857B-45FA0C611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033" y="1043370"/>
            <a:ext cx="4489521" cy="509113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29DF5670-BF9F-3C47-84A2-5E838C35045A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793355" y="2748400"/>
            <a:ext cx="1883148" cy="864262"/>
          </a:xfrm>
          <a:prstGeom prst="straightConnector1">
            <a:avLst/>
          </a:prstGeom>
          <a:ln>
            <a:solidFill>
              <a:srgbClr val="FFFF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rocess 8">
            <a:extLst>
              <a:ext uri="{FF2B5EF4-FFF2-40B4-BE49-F238E27FC236}">
                <a16:creationId xmlns:a16="http://schemas.microsoft.com/office/drawing/2014/main" xmlns="" id="{B5B33006-CD55-374F-9DE5-D56A6FA743BA}"/>
              </a:ext>
            </a:extLst>
          </p:cNvPr>
          <p:cNvSpPr/>
          <p:nvPr/>
        </p:nvSpPr>
        <p:spPr>
          <a:xfrm>
            <a:off x="1176590" y="2000853"/>
            <a:ext cx="1616765" cy="1495093"/>
          </a:xfrm>
          <a:prstGeom prst="flowChartProcess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23559D9-760E-E148-85DC-17CDE3BD00A5}"/>
              </a:ext>
            </a:extLst>
          </p:cNvPr>
          <p:cNvSpPr txBox="1"/>
          <p:nvPr/>
        </p:nvSpPr>
        <p:spPr>
          <a:xfrm>
            <a:off x="1320326" y="2656326"/>
            <a:ext cx="9156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Ming Empire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0B1DBB-97E7-1E45-A57C-17992025B91F}"/>
              </a:ext>
            </a:extLst>
          </p:cNvPr>
          <p:cNvSpPr txBox="1"/>
          <p:nvPr/>
        </p:nvSpPr>
        <p:spPr>
          <a:xfrm>
            <a:off x="3054875" y="3746861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Eastern Sea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35EE98A-C743-504E-93F6-F2A43B45C936}"/>
              </a:ext>
            </a:extLst>
          </p:cNvPr>
          <p:cNvSpPr txBox="1"/>
          <p:nvPr/>
        </p:nvSpPr>
        <p:spPr>
          <a:xfrm>
            <a:off x="2471723" y="2184069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Korea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3D32FD5-C87B-B04E-B19C-EAD3DE2F5934}"/>
              </a:ext>
            </a:extLst>
          </p:cNvPr>
          <p:cNvSpPr txBox="1"/>
          <p:nvPr/>
        </p:nvSpPr>
        <p:spPr>
          <a:xfrm>
            <a:off x="2865296" y="2166863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E9C08BE-6D9F-644E-A31B-392DEBF84F98}"/>
              </a:ext>
            </a:extLst>
          </p:cNvPr>
          <p:cNvSpPr txBox="1"/>
          <p:nvPr/>
        </p:nvSpPr>
        <p:spPr>
          <a:xfrm>
            <a:off x="234949" y="3105249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Indian Sea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AAE49BE-D254-BC47-8073-2AC038AB129E}"/>
              </a:ext>
            </a:extLst>
          </p:cNvPr>
          <p:cNvSpPr txBox="1"/>
          <p:nvPr/>
        </p:nvSpPr>
        <p:spPr>
          <a:xfrm>
            <a:off x="812992" y="5092850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Sumatra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259A854-2582-6648-9273-9C6C7297252D}"/>
              </a:ext>
            </a:extLst>
          </p:cNvPr>
          <p:cNvSpPr txBox="1"/>
          <p:nvPr/>
        </p:nvSpPr>
        <p:spPr>
          <a:xfrm>
            <a:off x="1821180" y="5990193"/>
            <a:ext cx="4283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Java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0F633D7-2F10-6849-AEE5-AD2C645E0566}"/>
              </a:ext>
            </a:extLst>
          </p:cNvPr>
          <p:cNvSpPr txBox="1"/>
          <p:nvPr/>
        </p:nvSpPr>
        <p:spPr>
          <a:xfrm>
            <a:off x="1368171" y="4286445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Vietnam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3D6BDAE-3EC0-724C-BAAD-C9B45C95FD57}"/>
              </a:ext>
            </a:extLst>
          </p:cNvPr>
          <p:cNvSpPr txBox="1"/>
          <p:nvPr/>
        </p:nvSpPr>
        <p:spPr>
          <a:xfrm>
            <a:off x="2306613" y="5008211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Banda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36992EB-91E1-194D-B274-99173A497B13}"/>
              </a:ext>
            </a:extLst>
          </p:cNvPr>
          <p:cNvSpPr txBox="1"/>
          <p:nvPr/>
        </p:nvSpPr>
        <p:spPr>
          <a:xfrm>
            <a:off x="2984525" y="5654595"/>
            <a:ext cx="599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Ambon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Selden Map: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53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38FAC5E-96C0-2146-A025-88BAF6EF7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" y="1043370"/>
            <a:ext cx="3848575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8" name="Process 7">
            <a:extLst>
              <a:ext uri="{FF2B5EF4-FFF2-40B4-BE49-F238E27FC236}">
                <a16:creationId xmlns:a16="http://schemas.microsoft.com/office/drawing/2014/main" xmlns="" id="{CE1C22AF-CC2B-0B45-9628-01817D5DA5F8}"/>
              </a:ext>
            </a:extLst>
          </p:cNvPr>
          <p:cNvSpPr/>
          <p:nvPr/>
        </p:nvSpPr>
        <p:spPr>
          <a:xfrm>
            <a:off x="2372138" y="2016508"/>
            <a:ext cx="556593" cy="607422"/>
          </a:xfrm>
          <a:prstGeom prst="flowChartProcess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1EF371D-32D2-E84E-A17D-6A08A24A5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54" y="1043370"/>
            <a:ext cx="4248372" cy="50585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1FF9A4C-C006-8443-972C-AB7A53E816AB}"/>
              </a:ext>
            </a:extLst>
          </p:cNvPr>
          <p:cNvSpPr txBox="1"/>
          <p:nvPr/>
        </p:nvSpPr>
        <p:spPr>
          <a:xfrm>
            <a:off x="1320326" y="2638909"/>
            <a:ext cx="915635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Ming Empire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DAE1BA5-F4F0-A946-A8F4-565593A95B8A}"/>
              </a:ext>
            </a:extLst>
          </p:cNvPr>
          <p:cNvSpPr txBox="1"/>
          <p:nvPr/>
        </p:nvSpPr>
        <p:spPr>
          <a:xfrm>
            <a:off x="3054875" y="3746861"/>
            <a:ext cx="849913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Eastern Sea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85A4C4E-37A5-6144-A1F4-AA1C155CC5A5}"/>
              </a:ext>
            </a:extLst>
          </p:cNvPr>
          <p:cNvSpPr txBox="1"/>
          <p:nvPr/>
        </p:nvSpPr>
        <p:spPr>
          <a:xfrm>
            <a:off x="2471723" y="2166652"/>
            <a:ext cx="51969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Korea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C65B651-F4BE-DB49-AC15-E7BF6E5D266F}"/>
              </a:ext>
            </a:extLst>
          </p:cNvPr>
          <p:cNvSpPr txBox="1"/>
          <p:nvPr/>
        </p:nvSpPr>
        <p:spPr>
          <a:xfrm>
            <a:off x="2865296" y="2149446"/>
            <a:ext cx="51167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420DB4F-A313-3F4C-BD93-6C69C9D237DA}"/>
              </a:ext>
            </a:extLst>
          </p:cNvPr>
          <p:cNvSpPr txBox="1"/>
          <p:nvPr/>
        </p:nvSpPr>
        <p:spPr>
          <a:xfrm>
            <a:off x="234949" y="3087832"/>
            <a:ext cx="774571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Indian Sea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0DAC217-9C2B-2348-AAD8-0CCFA02C7417}"/>
              </a:ext>
            </a:extLst>
          </p:cNvPr>
          <p:cNvSpPr txBox="1"/>
          <p:nvPr/>
        </p:nvSpPr>
        <p:spPr>
          <a:xfrm>
            <a:off x="812992" y="5092850"/>
            <a:ext cx="665567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Sumatra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FA77FA-1959-3748-9DBE-EC345162F5F7}"/>
              </a:ext>
            </a:extLst>
          </p:cNvPr>
          <p:cNvSpPr txBox="1"/>
          <p:nvPr/>
        </p:nvSpPr>
        <p:spPr>
          <a:xfrm>
            <a:off x="1821180" y="5990193"/>
            <a:ext cx="428322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Java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64199BB-74DA-314D-8763-323BE5538A5D}"/>
              </a:ext>
            </a:extLst>
          </p:cNvPr>
          <p:cNvSpPr txBox="1"/>
          <p:nvPr/>
        </p:nvSpPr>
        <p:spPr>
          <a:xfrm>
            <a:off x="1368171" y="4286445"/>
            <a:ext cx="667170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Vietnam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1E6D291-43E3-8F4C-A9EB-3ABA41853165}"/>
              </a:ext>
            </a:extLst>
          </p:cNvPr>
          <p:cNvSpPr txBox="1"/>
          <p:nvPr/>
        </p:nvSpPr>
        <p:spPr>
          <a:xfrm>
            <a:off x="2306613" y="5008211"/>
            <a:ext cx="54373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Banda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96ABE3A-E7DE-4F43-9B87-22C17EDF120C}"/>
              </a:ext>
            </a:extLst>
          </p:cNvPr>
          <p:cNvSpPr txBox="1"/>
          <p:nvPr/>
        </p:nvSpPr>
        <p:spPr>
          <a:xfrm>
            <a:off x="2984525" y="5654595"/>
            <a:ext cx="59984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Ambon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Selden Map: Overview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D47174C9-C3B6-E446-AD59-A6B43439BE4C}"/>
              </a:ext>
            </a:extLst>
          </p:cNvPr>
          <p:cNvCxnSpPr>
            <a:cxnSpLocks/>
          </p:cNvCxnSpPr>
          <p:nvPr/>
        </p:nvCxnSpPr>
        <p:spPr>
          <a:xfrm>
            <a:off x="2778034" y="2534194"/>
            <a:ext cx="2462149" cy="996580"/>
          </a:xfrm>
          <a:prstGeom prst="straightConnector1">
            <a:avLst/>
          </a:prstGeom>
          <a:ln>
            <a:solidFill>
              <a:srgbClr val="FFFF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67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38FAC5E-96C0-2146-A025-88BAF6EF7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" y="1043370"/>
            <a:ext cx="3848575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2A61BA-A15F-534D-8A3F-BD92C9839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637" y="1321697"/>
            <a:ext cx="4343689" cy="39683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Selden Map: Overview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D47174C9-C3B6-E446-AD59-A6B43439BE4C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518386" y="3528899"/>
            <a:ext cx="1968014" cy="259330"/>
          </a:xfrm>
          <a:prstGeom prst="straightConnector1">
            <a:avLst/>
          </a:prstGeom>
          <a:ln>
            <a:solidFill>
              <a:srgbClr val="FFFF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rocess 7">
            <a:extLst>
              <a:ext uri="{FF2B5EF4-FFF2-40B4-BE49-F238E27FC236}">
                <a16:creationId xmlns:a16="http://schemas.microsoft.com/office/drawing/2014/main" xmlns="" id="{CE1C22AF-CC2B-0B45-9628-01817D5DA5F8}"/>
              </a:ext>
            </a:extLst>
          </p:cNvPr>
          <p:cNvSpPr/>
          <p:nvPr/>
        </p:nvSpPr>
        <p:spPr>
          <a:xfrm>
            <a:off x="2835963" y="3241172"/>
            <a:ext cx="682423" cy="575453"/>
          </a:xfrm>
          <a:prstGeom prst="flowChartProcess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E9F781F-DBBE-CE49-96A4-4A839C15AA93}"/>
              </a:ext>
            </a:extLst>
          </p:cNvPr>
          <p:cNvSpPr txBox="1"/>
          <p:nvPr/>
        </p:nvSpPr>
        <p:spPr>
          <a:xfrm>
            <a:off x="1320326" y="2638909"/>
            <a:ext cx="91563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Ming Empire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58143BD-BE69-174F-A31B-0552EBE01F26}"/>
              </a:ext>
            </a:extLst>
          </p:cNvPr>
          <p:cNvSpPr txBox="1"/>
          <p:nvPr/>
        </p:nvSpPr>
        <p:spPr>
          <a:xfrm>
            <a:off x="3054875" y="3746861"/>
            <a:ext cx="849913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Eastern Sea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F23505-F89D-0740-9ED0-EE3D7C84ADEF}"/>
              </a:ext>
            </a:extLst>
          </p:cNvPr>
          <p:cNvSpPr txBox="1"/>
          <p:nvPr/>
        </p:nvSpPr>
        <p:spPr>
          <a:xfrm>
            <a:off x="2471723" y="2166652"/>
            <a:ext cx="5196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Korea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9AD3A13-F86F-734E-8410-21901ED6D89E}"/>
              </a:ext>
            </a:extLst>
          </p:cNvPr>
          <p:cNvSpPr txBox="1"/>
          <p:nvPr/>
        </p:nvSpPr>
        <p:spPr>
          <a:xfrm>
            <a:off x="2865296" y="2149446"/>
            <a:ext cx="511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5CA97FC-EE91-8347-B5AE-925FD197653E}"/>
              </a:ext>
            </a:extLst>
          </p:cNvPr>
          <p:cNvSpPr txBox="1"/>
          <p:nvPr/>
        </p:nvSpPr>
        <p:spPr>
          <a:xfrm>
            <a:off x="234949" y="3087832"/>
            <a:ext cx="77457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Indian Sea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F55EECE-3CE0-B743-86A9-E07892DC03CC}"/>
              </a:ext>
            </a:extLst>
          </p:cNvPr>
          <p:cNvSpPr txBox="1"/>
          <p:nvPr/>
        </p:nvSpPr>
        <p:spPr>
          <a:xfrm>
            <a:off x="812992" y="5092850"/>
            <a:ext cx="66556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Sumatra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DAD377E-0F54-6E42-B882-ECB26F160A59}"/>
              </a:ext>
            </a:extLst>
          </p:cNvPr>
          <p:cNvSpPr txBox="1"/>
          <p:nvPr/>
        </p:nvSpPr>
        <p:spPr>
          <a:xfrm>
            <a:off x="1821180" y="5990193"/>
            <a:ext cx="42832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Java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44A7019-0392-DA47-9C93-3AC433D63CC9}"/>
              </a:ext>
            </a:extLst>
          </p:cNvPr>
          <p:cNvSpPr txBox="1"/>
          <p:nvPr/>
        </p:nvSpPr>
        <p:spPr>
          <a:xfrm>
            <a:off x="1368171" y="4286445"/>
            <a:ext cx="66717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Vietnam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EE3B24C-F09C-1A40-9BC9-6A6370DE49F3}"/>
              </a:ext>
            </a:extLst>
          </p:cNvPr>
          <p:cNvSpPr txBox="1"/>
          <p:nvPr/>
        </p:nvSpPr>
        <p:spPr>
          <a:xfrm>
            <a:off x="2306613" y="5008211"/>
            <a:ext cx="54373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Banda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A2A994D-9970-1F40-B218-277889DF9B62}"/>
              </a:ext>
            </a:extLst>
          </p:cNvPr>
          <p:cNvSpPr txBox="1"/>
          <p:nvPr/>
        </p:nvSpPr>
        <p:spPr>
          <a:xfrm>
            <a:off x="2984525" y="5654595"/>
            <a:ext cx="59984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Ambon</a:t>
            </a:r>
          </a:p>
        </p:txBody>
      </p:sp>
    </p:spTree>
    <p:extLst>
      <p:ext uri="{BB962C8B-B14F-4D97-AF65-F5344CB8AC3E}">
        <p14:creationId xmlns:p14="http://schemas.microsoft.com/office/powerpoint/2010/main" val="134124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38FAC5E-96C0-2146-A025-88BAF6EF7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" y="1043370"/>
            <a:ext cx="3848575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Process 7">
            <a:extLst>
              <a:ext uri="{FF2B5EF4-FFF2-40B4-BE49-F238E27FC236}">
                <a16:creationId xmlns:a16="http://schemas.microsoft.com/office/drawing/2014/main" xmlns="" id="{CE1C22AF-CC2B-0B45-9628-01817D5DA5F8}"/>
              </a:ext>
            </a:extLst>
          </p:cNvPr>
          <p:cNvSpPr/>
          <p:nvPr/>
        </p:nvSpPr>
        <p:spPr>
          <a:xfrm>
            <a:off x="2080590" y="5393635"/>
            <a:ext cx="556593" cy="410818"/>
          </a:xfrm>
          <a:prstGeom prst="flowChartProcess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BFB80F4-30FA-2145-8135-4F4FC36C2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854" y="1736036"/>
            <a:ext cx="4372687" cy="3216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15B74A0-769D-3A40-818A-04FEF4FDF1E9}"/>
              </a:ext>
            </a:extLst>
          </p:cNvPr>
          <p:cNvSpPr txBox="1"/>
          <p:nvPr/>
        </p:nvSpPr>
        <p:spPr>
          <a:xfrm>
            <a:off x="1320326" y="2638909"/>
            <a:ext cx="915635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Ming Empire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F332BC3-0DCA-0D42-A775-51E2747D244A}"/>
              </a:ext>
            </a:extLst>
          </p:cNvPr>
          <p:cNvSpPr txBox="1"/>
          <p:nvPr/>
        </p:nvSpPr>
        <p:spPr>
          <a:xfrm>
            <a:off x="3054875" y="3746861"/>
            <a:ext cx="849913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Eastern Sea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AA0F8D0-6285-5847-9605-D838B7FBD229}"/>
              </a:ext>
            </a:extLst>
          </p:cNvPr>
          <p:cNvSpPr txBox="1"/>
          <p:nvPr/>
        </p:nvSpPr>
        <p:spPr>
          <a:xfrm>
            <a:off x="2471723" y="2166652"/>
            <a:ext cx="51969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Korea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CC1EDD0-E5BD-4340-9DCD-55AFE8314C74}"/>
              </a:ext>
            </a:extLst>
          </p:cNvPr>
          <p:cNvSpPr txBox="1"/>
          <p:nvPr/>
        </p:nvSpPr>
        <p:spPr>
          <a:xfrm>
            <a:off x="2865296" y="2149446"/>
            <a:ext cx="51167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FD11031-03FC-F84B-AE20-B6C90B406DDE}"/>
              </a:ext>
            </a:extLst>
          </p:cNvPr>
          <p:cNvSpPr txBox="1"/>
          <p:nvPr/>
        </p:nvSpPr>
        <p:spPr>
          <a:xfrm>
            <a:off x="234949" y="3087832"/>
            <a:ext cx="774571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Indian Sea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00FB163-9AAB-7D43-8EFD-07C8287E40D7}"/>
              </a:ext>
            </a:extLst>
          </p:cNvPr>
          <p:cNvSpPr txBox="1"/>
          <p:nvPr/>
        </p:nvSpPr>
        <p:spPr>
          <a:xfrm>
            <a:off x="812992" y="5092850"/>
            <a:ext cx="665567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Sumatra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E08947A-FF90-0E4B-A17A-66417F3F7A22}"/>
              </a:ext>
            </a:extLst>
          </p:cNvPr>
          <p:cNvSpPr txBox="1"/>
          <p:nvPr/>
        </p:nvSpPr>
        <p:spPr>
          <a:xfrm>
            <a:off x="1821180" y="5990193"/>
            <a:ext cx="428322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Java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B163F1F-F1F2-D741-BF70-ADE41A1DA31A}"/>
              </a:ext>
            </a:extLst>
          </p:cNvPr>
          <p:cNvSpPr txBox="1"/>
          <p:nvPr/>
        </p:nvSpPr>
        <p:spPr>
          <a:xfrm>
            <a:off x="1368171" y="4286445"/>
            <a:ext cx="667170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Vietnam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B49150A-0B9B-B54A-AF50-F48FC4F2FAB7}"/>
              </a:ext>
            </a:extLst>
          </p:cNvPr>
          <p:cNvSpPr txBox="1"/>
          <p:nvPr/>
        </p:nvSpPr>
        <p:spPr>
          <a:xfrm>
            <a:off x="2306613" y="5008211"/>
            <a:ext cx="54373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Banda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03BCEDD-E5CB-D842-8FB2-6F6A2E2C385D}"/>
              </a:ext>
            </a:extLst>
          </p:cNvPr>
          <p:cNvSpPr txBox="1"/>
          <p:nvPr/>
        </p:nvSpPr>
        <p:spPr>
          <a:xfrm>
            <a:off x="2984525" y="5654595"/>
            <a:ext cx="59984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Ambon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Selden Map: Overview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D47174C9-C3B6-E446-AD59-A6B43439BE4C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637183" y="3349442"/>
            <a:ext cx="2056737" cy="2249602"/>
          </a:xfrm>
          <a:prstGeom prst="straightConnector1">
            <a:avLst/>
          </a:prstGeom>
          <a:ln>
            <a:solidFill>
              <a:srgbClr val="FFFF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41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38FAC5E-96C0-2146-A025-88BAF6EF7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86" y="1043370"/>
            <a:ext cx="3848575" cy="5813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ln>
            <a:noFill/>
          </a:ln>
        </p:spPr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" name="Process 7">
            <a:extLst>
              <a:ext uri="{FF2B5EF4-FFF2-40B4-BE49-F238E27FC236}">
                <a16:creationId xmlns:a16="http://schemas.microsoft.com/office/drawing/2014/main" xmlns="" id="{CE1C22AF-CC2B-0B45-9628-01817D5DA5F8}"/>
              </a:ext>
            </a:extLst>
          </p:cNvPr>
          <p:cNvSpPr/>
          <p:nvPr/>
        </p:nvSpPr>
        <p:spPr>
          <a:xfrm>
            <a:off x="2902225" y="5075583"/>
            <a:ext cx="662609" cy="1283942"/>
          </a:xfrm>
          <a:prstGeom prst="flowChartProcess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FE7412C-CD97-7440-939E-A16A71097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360" y="1109663"/>
            <a:ext cx="3283239" cy="50007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3CD4D8D-9FA9-6242-8AF5-4189DAD78B30}"/>
              </a:ext>
            </a:extLst>
          </p:cNvPr>
          <p:cNvSpPr txBox="1"/>
          <p:nvPr/>
        </p:nvSpPr>
        <p:spPr>
          <a:xfrm>
            <a:off x="1320326" y="2638909"/>
            <a:ext cx="915635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Ming Empire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3A1251E-6B49-8E47-84EF-B9D770B1D678}"/>
              </a:ext>
            </a:extLst>
          </p:cNvPr>
          <p:cNvSpPr txBox="1"/>
          <p:nvPr/>
        </p:nvSpPr>
        <p:spPr>
          <a:xfrm>
            <a:off x="3054875" y="3746861"/>
            <a:ext cx="849913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Eastern Sea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3D2414-9C68-6C4C-9797-ED21D9953181}"/>
              </a:ext>
            </a:extLst>
          </p:cNvPr>
          <p:cNvSpPr txBox="1"/>
          <p:nvPr/>
        </p:nvSpPr>
        <p:spPr>
          <a:xfrm>
            <a:off x="2471723" y="2166652"/>
            <a:ext cx="51969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Korea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83DCF03-D051-8A44-B134-D7B29CB4B868}"/>
              </a:ext>
            </a:extLst>
          </p:cNvPr>
          <p:cNvSpPr txBox="1"/>
          <p:nvPr/>
        </p:nvSpPr>
        <p:spPr>
          <a:xfrm>
            <a:off x="2865296" y="2149446"/>
            <a:ext cx="51167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8DE33AD-0749-6C4F-826B-C5346A35AC54}"/>
              </a:ext>
            </a:extLst>
          </p:cNvPr>
          <p:cNvSpPr txBox="1"/>
          <p:nvPr/>
        </p:nvSpPr>
        <p:spPr>
          <a:xfrm>
            <a:off x="234949" y="3087832"/>
            <a:ext cx="774571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Indian Sea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51636D4-C882-9445-B07D-AB172A1746BE}"/>
              </a:ext>
            </a:extLst>
          </p:cNvPr>
          <p:cNvSpPr txBox="1"/>
          <p:nvPr/>
        </p:nvSpPr>
        <p:spPr>
          <a:xfrm>
            <a:off x="812992" y="5092850"/>
            <a:ext cx="665567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Sumatra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3CBC988-A12C-2342-883E-8B39611F3B01}"/>
              </a:ext>
            </a:extLst>
          </p:cNvPr>
          <p:cNvSpPr txBox="1"/>
          <p:nvPr/>
        </p:nvSpPr>
        <p:spPr>
          <a:xfrm>
            <a:off x="1821180" y="5990193"/>
            <a:ext cx="428322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Java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0F4D4D7-FE94-4240-B64E-48653C89247B}"/>
              </a:ext>
            </a:extLst>
          </p:cNvPr>
          <p:cNvSpPr txBox="1"/>
          <p:nvPr/>
        </p:nvSpPr>
        <p:spPr>
          <a:xfrm>
            <a:off x="1368171" y="4286445"/>
            <a:ext cx="667170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Vietnam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2CFCA0C-78EC-0649-BA75-95C1A37C76AD}"/>
              </a:ext>
            </a:extLst>
          </p:cNvPr>
          <p:cNvSpPr txBox="1"/>
          <p:nvPr/>
        </p:nvSpPr>
        <p:spPr>
          <a:xfrm>
            <a:off x="2306613" y="5008211"/>
            <a:ext cx="54373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Banda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C25D772-BA2D-3248-9E8F-24B4548AC011}"/>
              </a:ext>
            </a:extLst>
          </p:cNvPr>
          <p:cNvSpPr txBox="1"/>
          <p:nvPr/>
        </p:nvSpPr>
        <p:spPr>
          <a:xfrm>
            <a:off x="2984525" y="5654595"/>
            <a:ext cx="59984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Ambon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Selden Map: Overview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D47174C9-C3B6-E446-AD59-A6B43439BE4C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564834" y="3631474"/>
            <a:ext cx="1625475" cy="2086080"/>
          </a:xfrm>
          <a:prstGeom prst="straightConnector1">
            <a:avLst/>
          </a:prstGeom>
          <a:ln>
            <a:solidFill>
              <a:srgbClr val="FFFF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79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CE2A02F-8118-3647-A56D-C1501B01865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7EE06E0-4A0F-2543-8E62-BB4D258E4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787" y="1036215"/>
            <a:ext cx="3239383" cy="5029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9509219-6414-1446-9983-0239537DA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154" y="1036215"/>
            <a:ext cx="3329331" cy="5029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2DA530-C7A8-AE4C-9D6D-7F80A52602A7}"/>
              </a:ext>
            </a:extLst>
          </p:cNvPr>
          <p:cNvSpPr txBox="1"/>
          <p:nvPr/>
        </p:nvSpPr>
        <p:spPr>
          <a:xfrm>
            <a:off x="2419983" y="1036215"/>
            <a:ext cx="81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100cm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56EC5DF-1064-E440-B532-BEA82AD2BEB8}"/>
              </a:ext>
            </a:extLst>
          </p:cNvPr>
          <p:cNvSpPr txBox="1"/>
          <p:nvPr/>
        </p:nvSpPr>
        <p:spPr>
          <a:xfrm>
            <a:off x="808153" y="3942992"/>
            <a:ext cx="81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160cm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Collection in Overlapping Chips</a:t>
            </a:r>
          </a:p>
        </p:txBody>
      </p:sp>
    </p:spTree>
    <p:extLst>
      <p:ext uri="{BB962C8B-B14F-4D97-AF65-F5344CB8AC3E}">
        <p14:creationId xmlns:p14="http://schemas.microsoft.com/office/powerpoint/2010/main" val="150023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Analysis - Taiwan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4904" y="1109663"/>
            <a:ext cx="18439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CIS HS Interns:</a:t>
            </a:r>
          </a:p>
          <a:p>
            <a:r>
              <a:rPr lang="en-US" dirty="0" smtClean="0"/>
              <a:t>Paige Phillips</a:t>
            </a:r>
          </a:p>
          <a:p>
            <a:r>
              <a:rPr lang="en-US" dirty="0" smtClean="0"/>
              <a:t>Emily Polo Rankin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0" y="1314994"/>
            <a:ext cx="4761719" cy="43224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32666" y="2032993"/>
            <a:ext cx="36542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Chip of Taiwan</a:t>
            </a:r>
          </a:p>
          <a:p>
            <a:endParaRPr lang="en-US" dirty="0"/>
          </a:p>
          <a:p>
            <a:r>
              <a:rPr lang="en-US" dirty="0" smtClean="0"/>
              <a:t>According to map scholar Bob </a:t>
            </a:r>
            <a:r>
              <a:rPr lang="en-US" dirty="0" err="1" smtClean="0"/>
              <a:t>Batchelor</a:t>
            </a:r>
            <a:r>
              <a:rPr lang="en-US" dirty="0" smtClean="0"/>
              <a:t>:</a:t>
            </a:r>
          </a:p>
          <a:p>
            <a:r>
              <a:rPr lang="en-US" dirty="0"/>
              <a:t>“The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green corrections </a:t>
            </a:r>
            <a:r>
              <a:rPr lang="en-US" dirty="0"/>
              <a:t>on the map </a:t>
            </a:r>
            <a:r>
              <a:rPr lang="en-US" dirty="0" smtClean="0"/>
              <a:t>(... middle </a:t>
            </a:r>
            <a:r>
              <a:rPr lang="en-US" dirty="0"/>
              <a:t>right Taiwan; </a:t>
            </a:r>
            <a:r>
              <a:rPr lang="en-US" dirty="0" smtClean="0"/>
              <a:t>... ).  </a:t>
            </a:r>
            <a:r>
              <a:rPr lang="en-US" dirty="0"/>
              <a:t>In general,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is there anything more to see in these</a:t>
            </a:r>
            <a:r>
              <a:rPr lang="en-US" dirty="0"/>
              <a:t>?  The first run of the data gave a pretty clear outline of the Sulawesi correction and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rest seem to be visible through the regular scan</a:t>
            </a:r>
            <a:r>
              <a:rPr lang="en-US" dirty="0"/>
              <a:t>.  In general, it would be good to have best </a:t>
            </a:r>
            <a:r>
              <a:rPr lang="en-US" dirty="0" smtClean="0"/>
              <a:t>images ... that </a:t>
            </a:r>
            <a:r>
              <a:rPr lang="en-US" dirty="0"/>
              <a:t>show the contrasts</a:t>
            </a:r>
            <a:r>
              <a:rPr lang="en-US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8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Taiwan Corrections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0" y="1109663"/>
            <a:ext cx="4330007" cy="393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8837" y="1109663"/>
            <a:ext cx="4330007" cy="3930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548" y="1104243"/>
            <a:ext cx="4341949" cy="39414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670766" y="3309257"/>
            <a:ext cx="1219200" cy="1271452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8560526" y="1837509"/>
            <a:ext cx="487682" cy="1873160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10675" y="5242560"/>
            <a:ext cx="578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51440" y="5242560"/>
            <a:ext cx="1634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PCA False Color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5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Application: Within Color Pigment Differentiation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950" y="1246190"/>
            <a:ext cx="8347362" cy="4879975"/>
          </a:xfrm>
        </p:spPr>
        <p:txBody>
          <a:bodyPr/>
          <a:lstStyle/>
          <a:p>
            <a:r>
              <a:rPr lang="en-US" dirty="0" smtClean="0"/>
              <a:t>A typical HSI application is image classification / segmentation</a:t>
            </a:r>
          </a:p>
          <a:p>
            <a:pPr lvl="1"/>
            <a:r>
              <a:rPr lang="en-US" dirty="0" smtClean="0"/>
              <a:t>Goal: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label each pixel as belonging to one of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classes</a:t>
            </a:r>
            <a:r>
              <a:rPr lang="en-US" dirty="0" smtClean="0"/>
              <a:t>, where </a:t>
            </a:r>
            <a:r>
              <a:rPr lang="en-US" i="1" dirty="0" smtClean="0"/>
              <a:t>n</a:t>
            </a:r>
            <a:r>
              <a:rPr lang="en-US" dirty="0" smtClean="0"/>
              <a:t> is generally known or assumed</a:t>
            </a:r>
          </a:p>
          <a:p>
            <a:pPr lvl="1"/>
            <a:r>
              <a:rPr lang="en-US" dirty="0" smtClean="0"/>
              <a:t>Classes are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generally well separated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artifacts to be explored here look relatively homogeneous, but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are known to have been modified over time</a:t>
            </a:r>
          </a:p>
          <a:p>
            <a:pPr lvl="2"/>
            <a:endParaRPr lang="en-US" dirty="0"/>
          </a:p>
          <a:p>
            <a:r>
              <a:rPr lang="en-US" dirty="0" smtClean="0"/>
              <a:t>Goal: identify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spatial patterns within the dominant pigments</a:t>
            </a:r>
            <a:r>
              <a:rPr lang="en-US" dirty="0" smtClean="0"/>
              <a:t> that may highlight patterns of creation or modification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Challenge: within-material differentiation is difficult</a:t>
            </a:r>
            <a:r>
              <a:rPr lang="is-IS" dirty="0" smtClean="0"/>
              <a:t>…... </a:t>
            </a:r>
            <a:r>
              <a:rPr lang="en-US" dirty="0" smtClean="0"/>
              <a:t>A</a:t>
            </a:r>
            <a:r>
              <a:rPr lang="is-IS" dirty="0" smtClean="0"/>
              <a:t>nd we have no ground truth.....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01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Pigment Analysis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950" y="1246190"/>
            <a:ext cx="8738102" cy="4879975"/>
          </a:xfrm>
        </p:spPr>
        <p:txBody>
          <a:bodyPr/>
          <a:lstStyle/>
          <a:p>
            <a:r>
              <a:rPr lang="en-US" dirty="0" smtClean="0"/>
              <a:t>Method</a:t>
            </a:r>
          </a:p>
          <a:p>
            <a:pPr lvl="1"/>
            <a:r>
              <a:rPr lang="en-US" dirty="0" smtClean="0"/>
              <a:t>Extract pixels of common color of interest (i.e., red or green)</a:t>
            </a:r>
          </a:p>
          <a:p>
            <a:pPr lvl="1"/>
            <a:r>
              <a:rPr lang="en-US" dirty="0" smtClean="0"/>
              <a:t>Per chip, identify number of types of red (or green) spectra</a:t>
            </a:r>
          </a:p>
          <a:p>
            <a:pPr lvl="1"/>
            <a:r>
              <a:rPr lang="en-US" dirty="0" smtClean="0"/>
              <a:t>Combine unique spectra across the entire map</a:t>
            </a:r>
          </a:p>
          <a:p>
            <a:pPr lvl="1"/>
            <a:r>
              <a:rPr lang="en-US" dirty="0" smtClean="0"/>
              <a:t>Estimate number of unique red (or green) spectra globally</a:t>
            </a:r>
          </a:p>
          <a:p>
            <a:pPr lvl="1"/>
            <a:r>
              <a:rPr lang="en-US" dirty="0" smtClean="0"/>
              <a:t>Label each pixel by spectral </a:t>
            </a:r>
            <a:r>
              <a:rPr lang="en-US" dirty="0" err="1" smtClean="0"/>
              <a:t>unmixing</a:t>
            </a:r>
            <a:r>
              <a:rPr lang="en-US" dirty="0" smtClean="0"/>
              <a:t> and classification in abundance space</a:t>
            </a:r>
          </a:p>
          <a:p>
            <a:pPr lvl="1"/>
            <a:r>
              <a:rPr lang="en-US" dirty="0" smtClean="0"/>
              <a:t>Map results back into image space to identify spatial patterns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sz="1600" dirty="0"/>
              <a:t>“Hyperspectral Analysis of Cultural Heritage Artifacts: </a:t>
            </a:r>
            <a:r>
              <a:rPr lang="en-US" sz="1600" dirty="0" smtClean="0"/>
              <a:t>Pigment Material </a:t>
            </a:r>
            <a:r>
              <a:rPr lang="en-US" sz="1600" dirty="0"/>
              <a:t>Diversity in the Gough Map of Britain”, D. Bai, </a:t>
            </a:r>
            <a:r>
              <a:rPr lang="en-US" sz="1600" dirty="0" smtClean="0"/>
              <a:t>D.W. Messinger</a:t>
            </a:r>
            <a:r>
              <a:rPr lang="en-US" sz="1600" dirty="0"/>
              <a:t>, &amp; D. Howell, Optical Engineering, 56(8</a:t>
            </a:r>
            <a:r>
              <a:rPr lang="en-US" sz="1600" dirty="0" smtClean="0"/>
              <a:t>), 2017</a:t>
            </a:r>
          </a:p>
          <a:p>
            <a:pPr lvl="1"/>
            <a:r>
              <a:rPr lang="en-US" sz="1600" dirty="0" smtClean="0"/>
              <a:t>“A </a:t>
            </a:r>
            <a:r>
              <a:rPr lang="en-US" sz="1600" dirty="0" err="1" smtClean="0"/>
              <a:t>Hyperspectral</a:t>
            </a:r>
            <a:r>
              <a:rPr lang="en-US" sz="1600" dirty="0" smtClean="0"/>
              <a:t> Image Spectral </a:t>
            </a:r>
            <a:r>
              <a:rPr lang="en-US" sz="1600" dirty="0" err="1" smtClean="0"/>
              <a:t>Unmixing</a:t>
            </a:r>
            <a:r>
              <a:rPr lang="en-US" sz="1600" dirty="0" smtClean="0"/>
              <a:t> and Classification Approach to Pigment Mapping in Historical Artifacts”, </a:t>
            </a:r>
            <a:r>
              <a:rPr lang="en-US" sz="1600" dirty="0"/>
              <a:t>D. </a:t>
            </a:r>
            <a:r>
              <a:rPr lang="en-US" sz="1600" dirty="0" err="1"/>
              <a:t>Bai</a:t>
            </a:r>
            <a:r>
              <a:rPr lang="en-US" sz="1600" dirty="0"/>
              <a:t>, D.W. Messinger, &amp; D. Howell, </a:t>
            </a:r>
            <a:r>
              <a:rPr lang="en-US" sz="1600" dirty="0" smtClean="0"/>
              <a:t>submitted to JAIC, April 2018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72648B-827F-2544-9587-6A336BBE9A6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45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Pigment Analysis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identify number of distinct materials in sample?</a:t>
            </a:r>
          </a:p>
          <a:p>
            <a:pPr lvl="1"/>
            <a:r>
              <a:rPr lang="en-US" dirty="0" smtClean="0"/>
              <a:t>In HSI analysis the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number of materials is generally assumed to be related to the “dimensionality” </a:t>
            </a:r>
            <a:r>
              <a:rPr lang="en-US" dirty="0" smtClean="0"/>
              <a:t>of the data.  </a:t>
            </a:r>
          </a:p>
          <a:p>
            <a:pPr lvl="2"/>
            <a:r>
              <a:rPr lang="en-US" dirty="0" smtClean="0"/>
              <a:t>This is generally a bad assumption</a:t>
            </a:r>
            <a:r>
              <a:rPr lang="is-IS" dirty="0" smtClean="0"/>
              <a:t>…...  </a:t>
            </a:r>
          </a:p>
          <a:p>
            <a:pPr lvl="2"/>
            <a:r>
              <a:rPr lang="is-IS" dirty="0" smtClean="0"/>
              <a:t>But mathematically it’s something we can do, so.....</a:t>
            </a:r>
          </a:p>
          <a:p>
            <a:pPr lvl="1"/>
            <a:r>
              <a:rPr lang="is-IS" dirty="0" smtClean="0"/>
              <a:t>We use an approach called the Gram Matrix which selects exemplar spectra (endmembers) and uses a convex hull model to identify which collection of vectors are linearly independent</a:t>
            </a:r>
          </a:p>
          <a:p>
            <a:pPr lvl="1"/>
            <a:r>
              <a:rPr lang="is-IS" dirty="0" smtClean="0"/>
              <a:t>Exemplar spectra collected with technique called MaxD</a:t>
            </a:r>
          </a:p>
          <a:p>
            <a:r>
              <a:rPr lang="is-IS" dirty="0" smtClean="0"/>
              <a:t>How do we label the pixels?</a:t>
            </a:r>
          </a:p>
          <a:p>
            <a:pPr lvl="1"/>
            <a:r>
              <a:rPr lang="en-US" dirty="0" smtClean="0"/>
              <a:t>W</a:t>
            </a:r>
            <a:r>
              <a:rPr lang="is-IS" dirty="0" smtClean="0"/>
              <a:t>e perform </a:t>
            </a:r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spectral (linear) unmixing </a:t>
            </a:r>
            <a:r>
              <a:rPr lang="is-IS" dirty="0" smtClean="0"/>
              <a:t>to represent each pixel as a set of abundances</a:t>
            </a:r>
          </a:p>
          <a:p>
            <a:pPr lvl="1"/>
            <a:r>
              <a:rPr lang="is-IS" dirty="0" smtClean="0"/>
              <a:t>We perform </a:t>
            </a:r>
            <a:r>
              <a:rPr lang="is-IS" dirty="0" smtClean="0">
                <a:solidFill>
                  <a:schemeClr val="accent3">
                    <a:lumMod val="75000"/>
                  </a:schemeClr>
                </a:solidFill>
              </a:rPr>
              <a:t>classification in the abundance </a:t>
            </a:r>
            <a:r>
              <a:rPr lang="is-IS" dirty="0" smtClean="0"/>
              <a:t>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3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34949" y="136525"/>
            <a:ext cx="8168821" cy="973139"/>
          </a:xfrm>
        </p:spPr>
        <p:txBody>
          <a:bodyPr/>
          <a:lstStyle/>
          <a:p>
            <a:r>
              <a:rPr lang="en-US" altLang="zh-CN" dirty="0"/>
              <a:t>C</a:t>
            </a:r>
            <a:r>
              <a:rPr lang="en-US" dirty="0"/>
              <a:t>reate </a:t>
            </a:r>
            <a:r>
              <a:rPr lang="en-US" altLang="zh-CN" dirty="0"/>
              <a:t>M</a:t>
            </a:r>
            <a:r>
              <a:rPr lang="en-US" dirty="0"/>
              <a:t>ask</a:t>
            </a:r>
            <a:r>
              <a:rPr lang="en-US" altLang="zh-CN" dirty="0"/>
              <a:t>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Extract</a:t>
            </a:r>
            <a:r>
              <a:rPr lang="zh-CN" altLang="en-US" dirty="0"/>
              <a:t> </a:t>
            </a:r>
            <a:r>
              <a:rPr lang="en-US" altLang="zh-CN" dirty="0"/>
              <a:t>Green</a:t>
            </a:r>
            <a:r>
              <a:rPr lang="zh-CN" altLang="en-US" dirty="0"/>
              <a:t> </a:t>
            </a:r>
            <a:r>
              <a:rPr lang="en-US" altLang="zh-CN" dirty="0"/>
              <a:t>Pigments</a:t>
            </a:r>
            <a:r>
              <a:rPr lang="en-US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A433E96-467E-9F4C-B0A6-6F3334048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192" y="1361454"/>
            <a:ext cx="2388672" cy="47548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9C5AEE9-87DE-3C4D-9D21-E056366DB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9208" y="1361454"/>
            <a:ext cx="2374945" cy="47548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77F168F-12B1-3A48-844C-16D0F1B0A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885" y="1361454"/>
            <a:ext cx="2367492" cy="47548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2C8A4CD-C349-C945-A29F-D7EFA660B863}"/>
              </a:ext>
            </a:extLst>
          </p:cNvPr>
          <p:cNvSpPr/>
          <p:nvPr/>
        </p:nvSpPr>
        <p:spPr>
          <a:xfrm>
            <a:off x="822125" y="881427"/>
            <a:ext cx="171072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Original </a:t>
            </a:r>
            <a:r>
              <a:rPr lang="en-US" altLang="zh-CN" dirty="0"/>
              <a:t>Chip</a:t>
            </a:r>
            <a:r>
              <a:rPr lang="zh-CN" altLang="en-US" dirty="0"/>
              <a:t> </a:t>
            </a:r>
            <a:r>
              <a:rPr lang="en-US" altLang="zh-CN" dirty="0"/>
              <a:t>4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6797008-F526-A647-842D-E1CA149389E4}"/>
              </a:ext>
            </a:extLst>
          </p:cNvPr>
          <p:cNvSpPr/>
          <p:nvPr/>
        </p:nvSpPr>
        <p:spPr>
          <a:xfrm>
            <a:off x="3808283" y="881426"/>
            <a:ext cx="172354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Mask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Chip</a:t>
            </a:r>
            <a:r>
              <a:rPr lang="zh-CN" altLang="en-US" dirty="0"/>
              <a:t> </a:t>
            </a:r>
            <a:r>
              <a:rPr lang="en-US" altLang="zh-CN" dirty="0"/>
              <a:t>4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5E08704-4F4F-2C44-86DF-03659D15FD26}"/>
              </a:ext>
            </a:extLst>
          </p:cNvPr>
          <p:cNvSpPr/>
          <p:nvPr/>
        </p:nvSpPr>
        <p:spPr>
          <a:xfrm>
            <a:off x="6786093" y="881426"/>
            <a:ext cx="1544012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Binary Image</a:t>
            </a:r>
          </a:p>
        </p:txBody>
      </p:sp>
    </p:spTree>
    <p:extLst>
      <p:ext uri="{BB962C8B-B14F-4D97-AF65-F5344CB8AC3E}">
        <p14:creationId xmlns:p14="http://schemas.microsoft.com/office/powerpoint/2010/main" val="104201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1378634" y="24618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3A312A98-9445-FD44-90C8-1AA5AC18CE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779" y="3771975"/>
            <a:ext cx="2743200" cy="20922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1CAB3966-9FE8-9242-B263-2ED9BC7AB45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41" y="1403201"/>
            <a:ext cx="2743200" cy="20599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88AED84-8156-FA4A-93D1-103DF9E586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779" y="1389853"/>
            <a:ext cx="2743200" cy="20866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3F5083CB-C224-7F49-9E7B-A66AFA8BDC8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110" y="3783402"/>
            <a:ext cx="2743200" cy="205485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C3163687-4462-6B4E-862D-C670AF2D89D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570" y="1401869"/>
            <a:ext cx="2743200" cy="208932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2BD927F3-2B09-0247-B113-490F4B488F4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41" y="3783664"/>
            <a:ext cx="2743200" cy="2068894"/>
          </a:xfrm>
          <a:prstGeom prst="rect">
            <a:avLst/>
          </a:prstGeom>
        </p:spPr>
      </p:pic>
      <p:sp>
        <p:nvSpPr>
          <p:cNvPr id="30" name="Title 3">
            <a:extLst>
              <a:ext uri="{FF2B5EF4-FFF2-40B4-BE49-F238E27FC236}">
                <a16:creationId xmlns:a16="http://schemas.microsoft.com/office/drawing/2014/main" xmlns="" id="{3AD905AB-E850-5143-B851-953951CD6CAB}"/>
              </a:ext>
            </a:extLst>
          </p:cNvPr>
          <p:cNvSpPr txBox="1">
            <a:spLocks/>
          </p:cNvSpPr>
          <p:nvPr/>
        </p:nvSpPr>
        <p:spPr bwMode="auto">
          <a:xfrm>
            <a:off x="234949" y="136525"/>
            <a:ext cx="8673523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6">
                    <a:lumMod val="75000"/>
                  </a:schemeClr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-107" charset="0"/>
                <a:ea typeface="ＭＳ Ｐゴシック" pitchFamily="-107" charset="-128"/>
                <a:cs typeface="ＭＳ Ｐゴシック" pitchFamily="-107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-107" charset="0"/>
                <a:ea typeface="ＭＳ Ｐゴシック" pitchFamily="-107" charset="-128"/>
                <a:cs typeface="ＭＳ Ｐゴシック" pitchFamily="-107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-107" charset="0"/>
                <a:ea typeface="ＭＳ Ｐゴシック" pitchFamily="-107" charset="-128"/>
                <a:cs typeface="ＭＳ Ｐゴシック" pitchFamily="-107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-107" charset="0"/>
                <a:ea typeface="ＭＳ Ｐゴシック" pitchFamily="-107" charset="-128"/>
                <a:cs typeface="ＭＳ Ｐゴシック" pitchFamily="-107" charset="-128"/>
              </a:defRPr>
            </a:lvl9pPr>
          </a:lstStyle>
          <a:p>
            <a:pPr algn="ctr"/>
            <a:r>
              <a:rPr lang="en-US" dirty="0"/>
              <a:t>Classify </a:t>
            </a:r>
            <a:r>
              <a:rPr lang="en-US" dirty="0" smtClean="0"/>
              <a:t>Global Endmembers: K-means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99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Green Pigments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4840A79-F4B3-3945-9919-81B0D3EBC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4318" y="1522050"/>
            <a:ext cx="5429639" cy="40873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8975" y="2210394"/>
            <a:ext cx="33113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Results indicate 6 classes of green pigments used across the map with unique spectral signatures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968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34950" y="336822"/>
            <a:ext cx="8051800" cy="973139"/>
          </a:xfrm>
        </p:spPr>
        <p:txBody>
          <a:bodyPr/>
          <a:lstStyle/>
          <a:p>
            <a:r>
              <a:rPr lang="en-US" dirty="0"/>
              <a:t>Add Descriptors to the </a:t>
            </a:r>
            <a:r>
              <a:rPr lang="en-US" altLang="zh-CN" dirty="0"/>
              <a:t>Abundance</a:t>
            </a:r>
            <a:r>
              <a:rPr lang="en-US" dirty="0"/>
              <a:t> </a:t>
            </a:r>
            <a:r>
              <a:rPr lang="en-US" altLang="zh-CN" dirty="0"/>
              <a:t>Matrix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are trying to estimate within material differences.</a:t>
                </a:r>
              </a:p>
              <a:p>
                <a:r>
                  <a:rPr lang="en-US" dirty="0"/>
                  <a:t>Subtle differences between pixels are potentially a mixture of different pigments.</a:t>
                </a:r>
              </a:p>
              <a:p>
                <a:r>
                  <a:rPr lang="en-US" dirty="0"/>
                  <a:t>Case 1: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=0.4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0.5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i="1" dirty="0"/>
                  <a:t>+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0.1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Case 2: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=0.05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0.9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i="1" dirty="0"/>
                  <a:t>+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0.05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To differentiate those two cases, we add </a:t>
                </a:r>
                <a:r>
                  <a:rPr lang="en-US" dirty="0">
                    <a:solidFill>
                      <a:srgbClr val="FF0000"/>
                    </a:solidFill>
                  </a:rPr>
                  <a:t>more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descriptors</a:t>
                </a:r>
                <a:r>
                  <a:rPr lang="en-US" dirty="0"/>
                  <a:t>, rather than just label the largest abundances or only classify the abundance matrix .</a:t>
                </a:r>
              </a:p>
              <a:p>
                <a:r>
                  <a:rPr lang="en-US" dirty="0"/>
                  <a:t>Descriptors: differences between the abundances: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e.g. Case 1: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0.4−0.5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,(0.4−0.1),(0.5−0.1)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Extend abundance vector from [0.4,0.5,0.1] to [0.4,0.5,0.1,-0.1,0.3,0.4]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61" t="-999" r="-606" b="-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90D24DB-2E2A-634C-BEB2-785CECA820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20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Green Pigment Spatial Patterns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1378634" y="24618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6A543E6-47E7-5D45-8395-F30F07AA7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556" y="1524013"/>
            <a:ext cx="2816978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A69A985B-93A6-F84E-B5FB-08A3EFA0C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56" y="1524013"/>
            <a:ext cx="3026665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F06E02A2-A3D2-E643-935C-4D0C9A95CF5A}"/>
              </a:ext>
            </a:extLst>
          </p:cNvPr>
          <p:cNvSpPr/>
          <p:nvPr/>
        </p:nvSpPr>
        <p:spPr>
          <a:xfrm>
            <a:off x="1691028" y="1004891"/>
            <a:ext cx="1398790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Original </a:t>
            </a:r>
            <a:r>
              <a:rPr lang="en-US" altLang="zh-CN" dirty="0"/>
              <a:t>Map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C9E43F89-FD26-B144-8052-102BD022D329}"/>
              </a:ext>
            </a:extLst>
          </p:cNvPr>
          <p:cNvSpPr/>
          <p:nvPr/>
        </p:nvSpPr>
        <p:spPr>
          <a:xfrm>
            <a:off x="6250526" y="1004891"/>
            <a:ext cx="1291038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Class Labels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16916" y="1830999"/>
            <a:ext cx="857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 green pigments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516916" y="3748416"/>
            <a:ext cx="857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 data</a:t>
            </a:r>
            <a:endParaRPr lang="en-US" sz="1400" dirty="0"/>
          </a:p>
        </p:txBody>
      </p:sp>
      <p:sp>
        <p:nvSpPr>
          <p:cNvPr id="5" name="Freeform 4"/>
          <p:cNvSpPr/>
          <p:nvPr/>
        </p:nvSpPr>
        <p:spPr>
          <a:xfrm>
            <a:off x="5305145" y="2119961"/>
            <a:ext cx="470013" cy="379993"/>
          </a:xfrm>
          <a:custGeom>
            <a:avLst/>
            <a:gdLst>
              <a:gd name="connsiteX0" fmla="*/ 0 w 470013"/>
              <a:gd name="connsiteY0" fmla="*/ 0 h 379993"/>
              <a:gd name="connsiteX1" fmla="*/ 430012 w 470013"/>
              <a:gd name="connsiteY1" fmla="*/ 64999 h 379993"/>
              <a:gd name="connsiteX2" fmla="*/ 195005 w 470013"/>
              <a:gd name="connsiteY2" fmla="*/ 179997 h 379993"/>
              <a:gd name="connsiteX3" fmla="*/ 470013 w 470013"/>
              <a:gd name="connsiteY3" fmla="*/ 379993 h 37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013" h="379993">
                <a:moveTo>
                  <a:pt x="0" y="0"/>
                </a:moveTo>
                <a:cubicBezTo>
                  <a:pt x="198755" y="17500"/>
                  <a:pt x="397511" y="35000"/>
                  <a:pt x="430012" y="64999"/>
                </a:cubicBezTo>
                <a:cubicBezTo>
                  <a:pt x="462513" y="94999"/>
                  <a:pt x="188338" y="127498"/>
                  <a:pt x="195005" y="179997"/>
                </a:cubicBezTo>
                <a:cubicBezTo>
                  <a:pt x="201672" y="232496"/>
                  <a:pt x="470013" y="379993"/>
                  <a:pt x="470013" y="379993"/>
                </a:cubicBezTo>
              </a:path>
            </a:pathLst>
          </a:custGeom>
          <a:ln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297549" y="3922337"/>
            <a:ext cx="1410039" cy="364993"/>
          </a:xfrm>
          <a:custGeom>
            <a:avLst/>
            <a:gdLst>
              <a:gd name="connsiteX0" fmla="*/ 0 w 470013"/>
              <a:gd name="connsiteY0" fmla="*/ 0 h 379993"/>
              <a:gd name="connsiteX1" fmla="*/ 430012 w 470013"/>
              <a:gd name="connsiteY1" fmla="*/ 64999 h 379993"/>
              <a:gd name="connsiteX2" fmla="*/ 195005 w 470013"/>
              <a:gd name="connsiteY2" fmla="*/ 179997 h 379993"/>
              <a:gd name="connsiteX3" fmla="*/ 470013 w 470013"/>
              <a:gd name="connsiteY3" fmla="*/ 379993 h 379993"/>
              <a:gd name="connsiteX0" fmla="*/ 0 w 1410039"/>
              <a:gd name="connsiteY0" fmla="*/ 0 h 364993"/>
              <a:gd name="connsiteX1" fmla="*/ 430012 w 1410039"/>
              <a:gd name="connsiteY1" fmla="*/ 64999 h 364993"/>
              <a:gd name="connsiteX2" fmla="*/ 195005 w 1410039"/>
              <a:gd name="connsiteY2" fmla="*/ 179997 h 364993"/>
              <a:gd name="connsiteX3" fmla="*/ 1410039 w 1410039"/>
              <a:gd name="connsiteY3" fmla="*/ 364993 h 364993"/>
              <a:gd name="connsiteX0" fmla="*/ 0 w 1410039"/>
              <a:gd name="connsiteY0" fmla="*/ 0 h 364993"/>
              <a:gd name="connsiteX1" fmla="*/ 845023 w 1410039"/>
              <a:gd name="connsiteY1" fmla="*/ 24999 h 364993"/>
              <a:gd name="connsiteX2" fmla="*/ 195005 w 1410039"/>
              <a:gd name="connsiteY2" fmla="*/ 179997 h 364993"/>
              <a:gd name="connsiteX3" fmla="*/ 1410039 w 1410039"/>
              <a:gd name="connsiteY3" fmla="*/ 364993 h 364993"/>
              <a:gd name="connsiteX0" fmla="*/ 0 w 1410039"/>
              <a:gd name="connsiteY0" fmla="*/ 0 h 364993"/>
              <a:gd name="connsiteX1" fmla="*/ 845023 w 1410039"/>
              <a:gd name="connsiteY1" fmla="*/ 24999 h 364993"/>
              <a:gd name="connsiteX2" fmla="*/ 695019 w 1410039"/>
              <a:gd name="connsiteY2" fmla="*/ 209996 h 364993"/>
              <a:gd name="connsiteX3" fmla="*/ 1410039 w 1410039"/>
              <a:gd name="connsiteY3" fmla="*/ 364993 h 364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0039" h="364993">
                <a:moveTo>
                  <a:pt x="0" y="0"/>
                </a:moveTo>
                <a:cubicBezTo>
                  <a:pt x="198755" y="17500"/>
                  <a:pt x="729187" y="-10000"/>
                  <a:pt x="845023" y="24999"/>
                </a:cubicBezTo>
                <a:cubicBezTo>
                  <a:pt x="960859" y="59998"/>
                  <a:pt x="600850" y="153330"/>
                  <a:pt x="695019" y="209996"/>
                </a:cubicBezTo>
                <a:cubicBezTo>
                  <a:pt x="789188" y="266662"/>
                  <a:pt x="1410039" y="364993"/>
                  <a:pt x="1410039" y="364993"/>
                </a:cubicBezTo>
              </a:path>
            </a:pathLst>
          </a:custGeom>
          <a:ln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2797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991983FF-3D1B-094A-9FB3-28DF080A8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376" y="1253949"/>
            <a:ext cx="2816978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Interpretation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1378634" y="24618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A69A985B-93A6-F84E-B5FB-08A3EFA0C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01" y="1253951"/>
            <a:ext cx="3026665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F06E02A2-A3D2-E643-935C-4D0C9A95CF5A}"/>
              </a:ext>
            </a:extLst>
          </p:cNvPr>
          <p:cNvSpPr/>
          <p:nvPr/>
        </p:nvSpPr>
        <p:spPr>
          <a:xfrm>
            <a:off x="1071486" y="746119"/>
            <a:ext cx="1398790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Original </a:t>
            </a:r>
            <a:r>
              <a:rPr lang="en-US" altLang="zh-CN" dirty="0"/>
              <a:t>Map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940DD82-6A29-1A40-A27A-EFFA06C65887}"/>
              </a:ext>
            </a:extLst>
          </p:cNvPr>
          <p:cNvSpPr/>
          <p:nvPr/>
        </p:nvSpPr>
        <p:spPr>
          <a:xfrm>
            <a:off x="6910696" y="1253951"/>
            <a:ext cx="2248009" cy="3724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A clear separation between the north and south of the rivers inside the Ming Empire. 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The green </a:t>
            </a:r>
            <a:r>
              <a:rPr lang="en-US" dirty="0" smtClean="0"/>
              <a:t>pigment </a:t>
            </a:r>
            <a:r>
              <a:rPr lang="en-US" dirty="0"/>
              <a:t>of the rivers in the north side is the same as the pigments used in Ambon and west of the Banda. </a:t>
            </a:r>
          </a:p>
        </p:txBody>
      </p:sp>
      <p:sp>
        <p:nvSpPr>
          <p:cNvPr id="11" name="Process 10">
            <a:extLst>
              <a:ext uri="{FF2B5EF4-FFF2-40B4-BE49-F238E27FC236}">
                <a16:creationId xmlns="" xmlns:a16="http://schemas.microsoft.com/office/drawing/2014/main" id="{EC7009D9-611E-9642-B71C-E819AB153319}"/>
              </a:ext>
            </a:extLst>
          </p:cNvPr>
          <p:cNvSpPr/>
          <p:nvPr/>
        </p:nvSpPr>
        <p:spPr>
          <a:xfrm>
            <a:off x="1022005" y="1918379"/>
            <a:ext cx="1237374" cy="1290987"/>
          </a:xfrm>
          <a:prstGeom prst="flowChartProcess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rocess 11">
            <a:extLst>
              <a:ext uri="{FF2B5EF4-FFF2-40B4-BE49-F238E27FC236}">
                <a16:creationId xmlns="" xmlns:a16="http://schemas.microsoft.com/office/drawing/2014/main" id="{10A6BE2E-6640-3741-AB7F-92A19A835465}"/>
              </a:ext>
            </a:extLst>
          </p:cNvPr>
          <p:cNvSpPr/>
          <p:nvPr/>
        </p:nvSpPr>
        <p:spPr>
          <a:xfrm>
            <a:off x="4382048" y="1781070"/>
            <a:ext cx="1443490" cy="1390953"/>
          </a:xfrm>
          <a:prstGeom prst="flowChartProcess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rocess 12">
            <a:extLst>
              <a:ext uri="{FF2B5EF4-FFF2-40B4-BE49-F238E27FC236}">
                <a16:creationId xmlns="" xmlns:a16="http://schemas.microsoft.com/office/drawing/2014/main" id="{FCA9356C-E8F3-B34D-90C3-B96D9DB42141}"/>
              </a:ext>
            </a:extLst>
          </p:cNvPr>
          <p:cNvSpPr/>
          <p:nvPr/>
        </p:nvSpPr>
        <p:spPr>
          <a:xfrm>
            <a:off x="5680998" y="4180185"/>
            <a:ext cx="674842" cy="1390953"/>
          </a:xfrm>
          <a:prstGeom prst="flowChartProcess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rocess 13">
            <a:extLst>
              <a:ext uri="{FF2B5EF4-FFF2-40B4-BE49-F238E27FC236}">
                <a16:creationId xmlns="" xmlns:a16="http://schemas.microsoft.com/office/drawing/2014/main" id="{007CD2E2-AC57-3940-BA89-B22E7F14A2C0}"/>
              </a:ext>
            </a:extLst>
          </p:cNvPr>
          <p:cNvSpPr/>
          <p:nvPr/>
        </p:nvSpPr>
        <p:spPr>
          <a:xfrm>
            <a:off x="2262928" y="4046834"/>
            <a:ext cx="674842" cy="1390953"/>
          </a:xfrm>
          <a:prstGeom prst="flowChartProcess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C9E43F89-FD26-B144-8052-102BD022D329}"/>
              </a:ext>
            </a:extLst>
          </p:cNvPr>
          <p:cNvSpPr/>
          <p:nvPr/>
        </p:nvSpPr>
        <p:spPr>
          <a:xfrm>
            <a:off x="4399346" y="746119"/>
            <a:ext cx="1291038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Class Labels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4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991983FF-3D1B-094A-9FB3-28DF080A8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376" y="1253949"/>
            <a:ext cx="2816978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A69A985B-93A6-F84E-B5FB-08A3EFA0C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01" y="1253951"/>
            <a:ext cx="3026665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F06E02A2-A3D2-E643-935C-4D0C9A95CF5A}"/>
              </a:ext>
            </a:extLst>
          </p:cNvPr>
          <p:cNvSpPr/>
          <p:nvPr/>
        </p:nvSpPr>
        <p:spPr>
          <a:xfrm>
            <a:off x="1071486" y="746119"/>
            <a:ext cx="1398790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Original </a:t>
            </a:r>
            <a:r>
              <a:rPr lang="en-US" altLang="zh-CN" dirty="0"/>
              <a:t>Map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C9E43F89-FD26-B144-8052-102BD022D329}"/>
              </a:ext>
            </a:extLst>
          </p:cNvPr>
          <p:cNvSpPr/>
          <p:nvPr/>
        </p:nvSpPr>
        <p:spPr>
          <a:xfrm>
            <a:off x="4399346" y="746119"/>
            <a:ext cx="1291038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/>
              <a:t>Class Labels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Interpretation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1378634" y="24618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940DD82-6A29-1A40-A27A-EFFA06C65887}"/>
              </a:ext>
            </a:extLst>
          </p:cNvPr>
          <p:cNvSpPr/>
          <p:nvPr/>
        </p:nvSpPr>
        <p:spPr>
          <a:xfrm>
            <a:off x="6910696" y="1253949"/>
            <a:ext cx="2248009" cy="4278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The boundary </a:t>
            </a:r>
            <a:r>
              <a:rPr lang="en-US" dirty="0" smtClean="0"/>
              <a:t>pigment </a:t>
            </a:r>
            <a:r>
              <a:rPr lang="en-US" dirty="0"/>
              <a:t>of Korea is the same as the rivers in the north of Ming Empire, but </a:t>
            </a:r>
            <a:r>
              <a:rPr lang="en-US" dirty="0" smtClean="0"/>
              <a:t>it</a:t>
            </a:r>
            <a:r>
              <a:rPr lang="en-US" dirty="0"/>
              <a:t> </a:t>
            </a:r>
            <a:r>
              <a:rPr lang="en-US" dirty="0" smtClean="0"/>
              <a:t>is </a:t>
            </a:r>
            <a:r>
              <a:rPr lang="en-US" dirty="0"/>
              <a:t>different from those </a:t>
            </a:r>
            <a:r>
              <a:rPr lang="en-US" dirty="0" smtClean="0"/>
              <a:t>in sea around Korea</a:t>
            </a:r>
            <a:r>
              <a:rPr lang="en-US" dirty="0"/>
              <a:t>. 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The </a:t>
            </a:r>
            <a:r>
              <a:rPr lang="en-US" dirty="0" smtClean="0"/>
              <a:t>pigment in sea around </a:t>
            </a:r>
            <a:r>
              <a:rPr lang="en-US" dirty="0"/>
              <a:t>Korea is similar to the green </a:t>
            </a:r>
            <a:r>
              <a:rPr lang="en-US" dirty="0" smtClean="0"/>
              <a:t>pigment </a:t>
            </a:r>
            <a:r>
              <a:rPr lang="en-US" dirty="0"/>
              <a:t>in the green land between Java and Banda. </a:t>
            </a:r>
          </a:p>
        </p:txBody>
      </p:sp>
      <p:sp>
        <p:nvSpPr>
          <p:cNvPr id="11" name="Process 10">
            <a:extLst>
              <a:ext uri="{FF2B5EF4-FFF2-40B4-BE49-F238E27FC236}">
                <a16:creationId xmlns="" xmlns:a16="http://schemas.microsoft.com/office/drawing/2014/main" id="{BDFC60E3-E87F-B841-B8EC-34975EDC4A52}"/>
              </a:ext>
            </a:extLst>
          </p:cNvPr>
          <p:cNvSpPr/>
          <p:nvPr/>
        </p:nvSpPr>
        <p:spPr>
          <a:xfrm>
            <a:off x="1825183" y="1815056"/>
            <a:ext cx="608433" cy="745400"/>
          </a:xfrm>
          <a:prstGeom prst="flowChartProcess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rocess 11">
            <a:extLst>
              <a:ext uri="{FF2B5EF4-FFF2-40B4-BE49-F238E27FC236}">
                <a16:creationId xmlns="" xmlns:a16="http://schemas.microsoft.com/office/drawing/2014/main" id="{2CA7B6AC-B24C-594A-B87D-0F9D4569E18B}"/>
              </a:ext>
            </a:extLst>
          </p:cNvPr>
          <p:cNvSpPr/>
          <p:nvPr/>
        </p:nvSpPr>
        <p:spPr>
          <a:xfrm>
            <a:off x="5322762" y="1632350"/>
            <a:ext cx="674370" cy="928108"/>
          </a:xfrm>
          <a:prstGeom prst="flowChartProcess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rocess 12">
            <a:extLst>
              <a:ext uri="{FF2B5EF4-FFF2-40B4-BE49-F238E27FC236}">
                <a16:creationId xmlns="" xmlns:a16="http://schemas.microsoft.com/office/drawing/2014/main" id="{09F5014D-8F6B-AC4E-90F2-784FD0A3D6AA}"/>
              </a:ext>
            </a:extLst>
          </p:cNvPr>
          <p:cNvSpPr/>
          <p:nvPr/>
        </p:nvSpPr>
        <p:spPr>
          <a:xfrm>
            <a:off x="4963886" y="4672781"/>
            <a:ext cx="567774" cy="598156"/>
          </a:xfrm>
          <a:prstGeom prst="flowChartProcess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rocess 13">
            <a:extLst>
              <a:ext uri="{FF2B5EF4-FFF2-40B4-BE49-F238E27FC236}">
                <a16:creationId xmlns="" xmlns:a16="http://schemas.microsoft.com/office/drawing/2014/main" id="{2A7E9B91-34FA-D24C-8922-C90E3AEDA71B}"/>
              </a:ext>
            </a:extLst>
          </p:cNvPr>
          <p:cNvSpPr/>
          <p:nvPr/>
        </p:nvSpPr>
        <p:spPr>
          <a:xfrm>
            <a:off x="1682958" y="4601631"/>
            <a:ext cx="463150" cy="468555"/>
          </a:xfrm>
          <a:prstGeom prst="flowChartProcess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2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615D1FB-A3AD-0E48-941B-1AD86C4BC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376" y="1253949"/>
            <a:ext cx="2816978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Interpretation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1378634" y="24618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A69A985B-93A6-F84E-B5FB-08A3EFA0C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99" y="1253951"/>
            <a:ext cx="3026665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F06E02A2-A3D2-E643-935C-4D0C9A95CF5A}"/>
              </a:ext>
            </a:extLst>
          </p:cNvPr>
          <p:cNvSpPr/>
          <p:nvPr/>
        </p:nvSpPr>
        <p:spPr>
          <a:xfrm>
            <a:off x="1071486" y="746119"/>
            <a:ext cx="1492716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Original </a:t>
            </a:r>
            <a:r>
              <a:rPr lang="en-US" altLang="zh-CN" dirty="0"/>
              <a:t>Map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940DD82-6A29-1A40-A27A-EFFA06C65887}"/>
              </a:ext>
            </a:extLst>
          </p:cNvPr>
          <p:cNvSpPr/>
          <p:nvPr/>
        </p:nvSpPr>
        <p:spPr>
          <a:xfrm>
            <a:off x="6670174" y="1253949"/>
            <a:ext cx="224800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The green waves of the Eastern </a:t>
            </a:r>
            <a:r>
              <a:rPr lang="en-US"/>
              <a:t>Sea </a:t>
            </a:r>
            <a:r>
              <a:rPr lang="en-US" smtClean="0"/>
              <a:t>are </a:t>
            </a:r>
            <a:r>
              <a:rPr lang="en-US"/>
              <a:t>easily </a:t>
            </a:r>
            <a:r>
              <a:rPr lang="en-US" smtClean="0"/>
              <a:t>separated even in low contrast in RGB. </a:t>
            </a: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Also notice that there is a folding line in the south of this map.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501129F-5EEB-0D40-AA68-7A5E712CB7CC}"/>
              </a:ext>
            </a:extLst>
          </p:cNvPr>
          <p:cNvSpPr/>
          <p:nvPr/>
        </p:nvSpPr>
        <p:spPr>
          <a:xfrm>
            <a:off x="3961282" y="746119"/>
            <a:ext cx="238398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NNLS + abundances</a:t>
            </a:r>
            <a:endParaRPr lang="en-US" dirty="0"/>
          </a:p>
        </p:txBody>
      </p:sp>
      <p:sp>
        <p:nvSpPr>
          <p:cNvPr id="14" name="Process 13">
            <a:extLst>
              <a:ext uri="{FF2B5EF4-FFF2-40B4-BE49-F238E27FC236}">
                <a16:creationId xmlns:a16="http://schemas.microsoft.com/office/drawing/2014/main" xmlns="" id="{41AB3E0F-AF8A-AD45-8D4A-92D81B7BAFB2}"/>
              </a:ext>
            </a:extLst>
          </p:cNvPr>
          <p:cNvSpPr/>
          <p:nvPr/>
        </p:nvSpPr>
        <p:spPr>
          <a:xfrm>
            <a:off x="2235865" y="2985582"/>
            <a:ext cx="608433" cy="745400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rocess 14">
            <a:extLst>
              <a:ext uri="{FF2B5EF4-FFF2-40B4-BE49-F238E27FC236}">
                <a16:creationId xmlns:a16="http://schemas.microsoft.com/office/drawing/2014/main" xmlns="" id="{180DF6D0-66EA-C045-A48E-40AC1522AA0A}"/>
              </a:ext>
            </a:extLst>
          </p:cNvPr>
          <p:cNvSpPr/>
          <p:nvPr/>
        </p:nvSpPr>
        <p:spPr>
          <a:xfrm>
            <a:off x="5670469" y="2799609"/>
            <a:ext cx="674370" cy="928108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rocess 15">
            <a:extLst>
              <a:ext uri="{FF2B5EF4-FFF2-40B4-BE49-F238E27FC236}">
                <a16:creationId xmlns:a16="http://schemas.microsoft.com/office/drawing/2014/main" xmlns="" id="{BA03F9D1-8A3C-0A4B-B542-B9E1A4308DBF}"/>
              </a:ext>
            </a:extLst>
          </p:cNvPr>
          <p:cNvSpPr/>
          <p:nvPr/>
        </p:nvSpPr>
        <p:spPr>
          <a:xfrm>
            <a:off x="3586571" y="4693919"/>
            <a:ext cx="2916588" cy="454479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rocess 19">
            <a:extLst>
              <a:ext uri="{FF2B5EF4-FFF2-40B4-BE49-F238E27FC236}">
                <a16:creationId xmlns:a16="http://schemas.microsoft.com/office/drawing/2014/main" xmlns="" id="{DDA5FC2F-9FEE-9843-A967-E8354CD3287A}"/>
              </a:ext>
            </a:extLst>
          </p:cNvPr>
          <p:cNvSpPr/>
          <p:nvPr/>
        </p:nvSpPr>
        <p:spPr>
          <a:xfrm>
            <a:off x="279740" y="4587508"/>
            <a:ext cx="2722982" cy="468554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Hyperspectral Imagery is of sufficient spectral and spatial resolution to </a:t>
            </a:r>
            <a:r>
              <a:rPr lang="en-US" dirty="0" smtClean="0">
                <a:solidFill>
                  <a:srgbClr val="77933C"/>
                </a:solidFill>
              </a:rPr>
              <a:t>analyze pigment differences across large artifacts</a:t>
            </a:r>
          </a:p>
          <a:p>
            <a:pPr lvl="1"/>
            <a:r>
              <a:rPr lang="en-US" dirty="0" smtClean="0"/>
              <a:t>Here: Selden Map (early 17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smtClean="0"/>
              <a:t>century)</a:t>
            </a:r>
            <a:endParaRPr lang="en-US" dirty="0" smtClean="0"/>
          </a:p>
          <a:p>
            <a:r>
              <a:rPr lang="en-US" dirty="0" smtClean="0"/>
              <a:t>Different algorithmic challenge: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assessing 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within material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differences</a:t>
            </a:r>
            <a:r>
              <a:rPr lang="en-US" dirty="0" smtClean="0"/>
              <a:t> to go beyond visual color comparison</a:t>
            </a:r>
          </a:p>
          <a:p>
            <a:r>
              <a:rPr lang="en-US" dirty="0" smtClean="0"/>
              <a:t>Can (hopefully) be a useful tool for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codicological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studies</a:t>
            </a:r>
            <a:r>
              <a:rPr lang="en-US" dirty="0" smtClean="0"/>
              <a:t> on a number of potentially large artifacts</a:t>
            </a:r>
          </a:p>
          <a:p>
            <a:pPr lvl="2"/>
            <a:endParaRPr lang="en-US" dirty="0"/>
          </a:p>
          <a:p>
            <a:r>
              <a:rPr lang="en-US" dirty="0" smtClean="0"/>
              <a:t>Other ongoing work:</a:t>
            </a:r>
          </a:p>
          <a:p>
            <a:pPr lvl="1"/>
            <a:r>
              <a:rPr lang="en-US" dirty="0" smtClean="0"/>
              <a:t>Panchromatic sharpening of HSI</a:t>
            </a:r>
          </a:p>
          <a:p>
            <a:pPr lvl="1"/>
            <a:r>
              <a:rPr lang="en-US" dirty="0" smtClean="0"/>
              <a:t>Advanced algorithmic approaches for pigment and faded text analysis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16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202" y="5265325"/>
            <a:ext cx="2947819" cy="982611"/>
          </a:xfrm>
        </p:spPr>
        <p:txBody>
          <a:bodyPr/>
          <a:lstStyle/>
          <a:p>
            <a:r>
              <a:rPr lang="en-US" dirty="0" smtClean="0"/>
              <a:t>David Messinger</a:t>
            </a:r>
          </a:p>
          <a:p>
            <a:r>
              <a:rPr lang="en-US" dirty="0" err="1" smtClean="0"/>
              <a:t>messinger@cis.rit.edu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B8D924-526F-1246-B11B-EEAD0F579B7C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3551" y="974233"/>
            <a:ext cx="6303292" cy="46340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11165" y="5821381"/>
            <a:ext cx="1941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https://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xkcd.com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/1688/</a:t>
            </a:r>
          </a:p>
        </p:txBody>
      </p:sp>
    </p:spTree>
    <p:extLst>
      <p:ext uri="{BB962C8B-B14F-4D97-AF65-F5344CB8AC3E}">
        <p14:creationId xmlns:p14="http://schemas.microsoft.com/office/powerpoint/2010/main" val="16131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Validate the </a:t>
            </a:r>
            <a:r>
              <a:rPr lang="en-US" altLang="zh-CN" dirty="0"/>
              <a:t>Classification </a:t>
            </a:r>
            <a:r>
              <a:rPr lang="en-US" altLang="zh-CN" dirty="0" smtClean="0"/>
              <a:t>Results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to the absence of ground truth data, we use four different ways to classify the HSI of the Selden Map. </a:t>
            </a:r>
          </a:p>
          <a:p>
            <a:r>
              <a:rPr lang="en-US" dirty="0"/>
              <a:t>To validate the results, we use </a:t>
            </a:r>
            <a:r>
              <a:rPr lang="en-US" dirty="0">
                <a:solidFill>
                  <a:srgbClr val="FF0000"/>
                </a:solidFill>
              </a:rPr>
              <a:t>Spectral Angle Spatial Patterns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Compute the mean spectrum within each class.</a:t>
            </a:r>
          </a:p>
          <a:p>
            <a:pPr lvl="1"/>
            <a:r>
              <a:rPr lang="en-US" dirty="0"/>
              <a:t>Take the mean spectrum as the representative of this class. </a:t>
            </a:r>
          </a:p>
          <a:p>
            <a:pPr lvl="1"/>
            <a:r>
              <a:rPr lang="en-US" dirty="0"/>
              <a:t>Compute spectral angle between each point and the mean spectrum. </a:t>
            </a:r>
          </a:p>
          <a:p>
            <a:pPr lvl="1"/>
            <a:r>
              <a:rPr lang="en-US" dirty="0"/>
              <a:t>Replace each pixel’s value by this spectral angle.</a:t>
            </a:r>
          </a:p>
          <a:p>
            <a:pPr lvl="1"/>
            <a:r>
              <a:rPr lang="en-US" dirty="0"/>
              <a:t>Map the results back to the image.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D83D20-D1BA-B543-B50F-1FF198213A6C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1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RS_template_2010_v4_col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1402</TotalTime>
  <Words>2222</Words>
  <Application>Microsoft Macintosh PowerPoint</Application>
  <PresentationFormat>On-screen Show (4:3)</PresentationFormat>
  <Paragraphs>327</Paragraphs>
  <Slides>31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Cambria Math</vt:lpstr>
      <vt:lpstr>ＭＳ Ｐゴシック</vt:lpstr>
      <vt:lpstr>宋体</vt:lpstr>
      <vt:lpstr>DIRS_template_2010_v4_color</vt:lpstr>
      <vt:lpstr>Hyperspectral Imaging of Historical Artifacts: The Selden Map of China</vt:lpstr>
      <vt:lpstr>What is Spectral Imaging?</vt:lpstr>
      <vt:lpstr>Why Use Hyperspectral Imaging?</vt:lpstr>
      <vt:lpstr>Why Use Hyperspectral Imaging?</vt:lpstr>
      <vt:lpstr>Example Artifact: Selden Map of China</vt:lpstr>
      <vt:lpstr>Comparison to Modern Map</vt:lpstr>
      <vt:lpstr>The Selden Map: Unique Features</vt:lpstr>
      <vt:lpstr>The Selden Map: Unique Features</vt:lpstr>
      <vt:lpstr>The Selden Map: Unique Features</vt:lpstr>
      <vt:lpstr>The Selden Map: Overview</vt:lpstr>
      <vt:lpstr>The Selden Map: Overview</vt:lpstr>
      <vt:lpstr>The Selden Map: Overview</vt:lpstr>
      <vt:lpstr>The Selden Map: Overview</vt:lpstr>
      <vt:lpstr>The Selden Map: Overview</vt:lpstr>
      <vt:lpstr>Image Collection in Overlapping Chips</vt:lpstr>
      <vt:lpstr>Early Analysis - Taiwan</vt:lpstr>
      <vt:lpstr>Taiwan Corrections</vt:lpstr>
      <vt:lpstr>Primary Application: Within Color Pigment Differentiation</vt:lpstr>
      <vt:lpstr>Pigment Analysis Methodology</vt:lpstr>
      <vt:lpstr>Pigment Analysis Methodology</vt:lpstr>
      <vt:lpstr>Create Masks and Extract Green Pigments </vt:lpstr>
      <vt:lpstr>PowerPoint Presentation</vt:lpstr>
      <vt:lpstr>Results: Green Pigments</vt:lpstr>
      <vt:lpstr>Add Descriptors to the Abundance Matrix </vt:lpstr>
      <vt:lpstr>Results: Green Pigment Spatial Patterns</vt:lpstr>
      <vt:lpstr>Results: Interpretation</vt:lpstr>
      <vt:lpstr>Results: Interpretation</vt:lpstr>
      <vt:lpstr>Results: Interpretation</vt:lpstr>
      <vt:lpstr>Summary</vt:lpstr>
      <vt:lpstr>Questions?</vt:lpstr>
      <vt:lpstr>Validate the Classification Results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Applying Hyperspectral imagery approaches in data </dc:title>
  <dc:creator>Leidy Dorado</dc:creator>
  <cp:lastModifiedBy>Microsoft Office User</cp:lastModifiedBy>
  <cp:revision>183</cp:revision>
  <dcterms:created xsi:type="dcterms:W3CDTF">2017-04-10T19:12:00Z</dcterms:created>
  <dcterms:modified xsi:type="dcterms:W3CDTF">2018-06-19T18:55:48Z</dcterms:modified>
</cp:coreProperties>
</file>