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7"/>
  </p:notesMasterIdLst>
  <p:sldIdLst>
    <p:sldId id="257" r:id="rId2"/>
    <p:sldId id="290" r:id="rId3"/>
    <p:sldId id="291" r:id="rId4"/>
    <p:sldId id="292" r:id="rId5"/>
    <p:sldId id="293" r:id="rId6"/>
    <p:sldId id="295" r:id="rId7"/>
    <p:sldId id="296" r:id="rId8"/>
    <p:sldId id="297" r:id="rId9"/>
    <p:sldId id="298" r:id="rId10"/>
    <p:sldId id="300" r:id="rId11"/>
    <p:sldId id="314" r:id="rId12"/>
    <p:sldId id="301" r:id="rId13"/>
    <p:sldId id="302" r:id="rId14"/>
    <p:sldId id="303" r:id="rId15"/>
    <p:sldId id="312" r:id="rId16"/>
    <p:sldId id="304" r:id="rId17"/>
    <p:sldId id="313" r:id="rId18"/>
    <p:sldId id="305" r:id="rId19"/>
    <p:sldId id="307" r:id="rId20"/>
    <p:sldId id="306" r:id="rId21"/>
    <p:sldId id="308" r:id="rId22"/>
    <p:sldId id="310" r:id="rId23"/>
    <p:sldId id="309" r:id="rId24"/>
    <p:sldId id="311" r:id="rId25"/>
    <p:sldId id="284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09" autoAdjust="0"/>
    <p:restoredTop sz="94690" autoAdjust="0"/>
  </p:normalViewPr>
  <p:slideViewPr>
    <p:cSldViewPr snapToGrid="0" snapToObjects="1">
      <p:cViewPr varScale="1">
        <p:scale>
          <a:sx n="146" d="100"/>
          <a:sy n="146" d="100"/>
        </p:scale>
        <p:origin x="145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7" d="100"/>
        <a:sy n="137" d="100"/>
      </p:scale>
      <p:origin x="0" y="140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A0D5C8-6450-5C49-8E72-996D62961CB4}" type="datetimeFigureOut">
              <a:rPr lang="en-US" smtClean="0"/>
              <a:t>6/5/18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F2DB9B-31FA-534F-A3EE-1776DC856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960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7E3A21B-F197-094F-8CFA-99ABF048B07F}" type="slidenum">
              <a:rPr lang="en-US">
                <a:latin typeface="Arial" pitchFamily="-107" charset="0"/>
                <a:ea typeface="Arial" pitchFamily="-107" charset="0"/>
                <a:cs typeface="Arial" pitchFamily="-107" charset="0"/>
              </a:rPr>
              <a:pPr/>
              <a:t>2</a:t>
            </a:fld>
            <a:endParaRPr lang="en-US"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900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626" y="97423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626" y="273000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02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46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70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804" y="136525"/>
            <a:ext cx="8051946" cy="9731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4804" y="1291295"/>
            <a:ext cx="4038600" cy="48348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1295"/>
            <a:ext cx="4038600" cy="48348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Calibri"/>
                <a:cs typeface="Calibri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10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12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38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6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0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845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23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22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png"/><Relationship Id="rId15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34950" y="136525"/>
            <a:ext cx="8051800" cy="973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34950" y="1246190"/>
            <a:ext cx="8051800" cy="487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8265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76715" y="6359526"/>
            <a:ext cx="790575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0" y="6181297"/>
            <a:ext cx="9144000" cy="1588"/>
          </a:xfrm>
          <a:prstGeom prst="line">
            <a:avLst/>
          </a:prstGeom>
          <a:ln>
            <a:gradFill flip="none" rotWithShape="1">
              <a:gsLst>
                <a:gs pos="0">
                  <a:schemeClr val="accent3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31" name="Picture 9" descr="tiger_walking_rit_color_sm2.jp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840" y="6246813"/>
            <a:ext cx="76358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12" descr="CIS.gif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69202" y="6246814"/>
            <a:ext cx="1298575" cy="54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2125" y="136524"/>
            <a:ext cx="102980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253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600" b="1" kern="1200">
          <a:solidFill>
            <a:schemeClr val="accent6">
              <a:lumMod val="75000"/>
            </a:schemeClr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-107" charset="0"/>
          <a:ea typeface="ＭＳ Ｐゴシック" pitchFamily="-107" charset="-128"/>
          <a:cs typeface="ＭＳ Ｐゴシック" pitchFamily="-107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-107" charset="0"/>
          <a:ea typeface="ＭＳ Ｐゴシック" pitchFamily="-107" charset="-128"/>
          <a:cs typeface="ＭＳ Ｐゴシック" pitchFamily="-107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-107" charset="0"/>
          <a:ea typeface="ＭＳ Ｐゴシック" pitchFamily="-107" charset="-128"/>
          <a:cs typeface="ＭＳ Ｐゴシック" pitchFamily="-107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-107" charset="0"/>
          <a:ea typeface="ＭＳ Ｐゴシック" pitchFamily="-107" charset="-128"/>
          <a:cs typeface="ＭＳ Ｐゴシック" pitchFamily="-107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-107" charset="0"/>
          <a:ea typeface="ＭＳ Ｐゴシック" pitchFamily="-107" charset="-128"/>
          <a:cs typeface="ＭＳ Ｐゴシック" pitchFamily="-107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-107" charset="0"/>
          <a:ea typeface="ＭＳ Ｐゴシック" pitchFamily="-107" charset="-128"/>
          <a:cs typeface="ＭＳ Ｐゴシック" pitchFamily="-107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-107" charset="0"/>
          <a:ea typeface="ＭＳ Ｐゴシック" pitchFamily="-107" charset="-128"/>
          <a:cs typeface="ＭＳ Ｐゴシック" pitchFamily="-107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-111" charset="0"/>
        <a:buChar char="•"/>
        <a:defRPr sz="2400" kern="12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-111" charset="0"/>
        <a:buChar char="–"/>
        <a:defRPr sz="2000" kern="1200">
          <a:solidFill>
            <a:schemeClr val="tx1"/>
          </a:solidFill>
          <a:latin typeface="+mn-lt"/>
          <a:ea typeface="ＭＳ Ｐゴシック" pitchFamily="-107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-111" charset="0"/>
        <a:buChar char="•"/>
        <a:defRPr kern="1200">
          <a:solidFill>
            <a:schemeClr val="tx1"/>
          </a:solidFill>
          <a:latin typeface="+mn-lt"/>
          <a:ea typeface="ＭＳ Ｐゴシック" pitchFamily="-107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-111" charset="0"/>
        <a:buChar char="–"/>
        <a:defRPr sz="1600" kern="1200">
          <a:solidFill>
            <a:schemeClr val="tx1"/>
          </a:solidFill>
          <a:latin typeface="+mn-lt"/>
          <a:ea typeface="ＭＳ Ｐゴシック" pitchFamily="-107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-111" charset="0"/>
        <a:buChar char="»"/>
        <a:defRPr sz="1600" kern="1200">
          <a:solidFill>
            <a:schemeClr val="tx1"/>
          </a:solidFill>
          <a:latin typeface="+mn-lt"/>
          <a:ea typeface="ＭＳ Ｐゴシック" pitchFamily="-107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626" y="974234"/>
            <a:ext cx="8474356" cy="1470025"/>
          </a:xfrm>
        </p:spPr>
        <p:txBody>
          <a:bodyPr/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What Is Spectral Imaging?</a:t>
            </a:r>
            <a:b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An Introduction</a:t>
            </a:r>
            <a:endParaRPr lang="en-US" sz="24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627" y="2930322"/>
            <a:ext cx="8474357" cy="3171487"/>
          </a:xfrm>
        </p:spPr>
        <p:txBody>
          <a:bodyPr/>
          <a:lstStyle/>
          <a:p>
            <a:r>
              <a:rPr lang="en-US" dirty="0" smtClean="0"/>
              <a:t>David Messinger, Ph.D.</a:t>
            </a:r>
          </a:p>
          <a:p>
            <a:r>
              <a:rPr lang="en-US" dirty="0" smtClean="0"/>
              <a:t>Rochester Institute of Technology</a:t>
            </a:r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101592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What is Spectral Imaging?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234950" y="1246190"/>
            <a:ext cx="8531454" cy="4879975"/>
          </a:xfrm>
        </p:spPr>
        <p:txBody>
          <a:bodyPr/>
          <a:lstStyle/>
          <a:p>
            <a:pPr eaLnBrk="1" hangingPunct="1"/>
            <a:r>
              <a:rPr lang="en-US" dirty="0"/>
              <a:t>Over time (passive) imaging systems have improved their spectral </a:t>
            </a:r>
            <a:r>
              <a:rPr lang="en-US" dirty="0" smtClean="0"/>
              <a:t>(i.e.,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color</a:t>
            </a:r>
            <a:r>
              <a:rPr lang="en-US" dirty="0" smtClean="0"/>
              <a:t>) response, range, </a:t>
            </a:r>
            <a:r>
              <a:rPr lang="en-US" dirty="0"/>
              <a:t>and sensitivity</a:t>
            </a:r>
          </a:p>
          <a:p>
            <a:pPr lvl="1" eaLnBrk="1" hangingPunct="1"/>
            <a:r>
              <a:rPr lang="en-US" dirty="0"/>
              <a:t>B&amp;W (1 spectral band)</a:t>
            </a:r>
          </a:p>
          <a:p>
            <a:pPr lvl="1" eaLnBrk="1" hangingPunct="1"/>
            <a:r>
              <a:rPr lang="en-US" dirty="0"/>
              <a:t>Color (RGB, 3 spectral bands</a:t>
            </a:r>
            <a:r>
              <a:rPr lang="en-US" dirty="0" smtClean="0"/>
              <a:t>)</a:t>
            </a:r>
          </a:p>
          <a:p>
            <a:pPr lvl="1" eaLnBrk="1" hangingPunct="1"/>
            <a:r>
              <a:rPr lang="en-US" dirty="0" smtClean="0"/>
              <a:t>“</a:t>
            </a:r>
            <a:r>
              <a:rPr lang="en-US" dirty="0"/>
              <a:t>Multispectral” </a:t>
            </a:r>
            <a:r>
              <a:rPr lang="en-US" dirty="0" smtClean="0"/>
              <a:t>(typically a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filtered or colored illumination </a:t>
            </a:r>
            <a:r>
              <a:rPr lang="en-US" dirty="0" smtClean="0"/>
              <a:t>system)</a:t>
            </a:r>
            <a:endParaRPr lang="en-US" dirty="0"/>
          </a:p>
          <a:p>
            <a:pPr lvl="1" eaLnBrk="1" hangingPunct="1"/>
            <a:r>
              <a:rPr lang="en-US" dirty="0"/>
              <a:t>“</a:t>
            </a:r>
            <a:r>
              <a:rPr lang="en-US" dirty="0" err="1"/>
              <a:t>Hyperspectral</a:t>
            </a:r>
            <a:r>
              <a:rPr lang="en-US" dirty="0"/>
              <a:t>” </a:t>
            </a:r>
            <a:r>
              <a:rPr lang="en-US" dirty="0" smtClean="0"/>
              <a:t>(use of a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diffraction element </a:t>
            </a:r>
            <a:r>
              <a:rPr lang="en-US" dirty="0" smtClean="0"/>
              <a:t>such as a prism or grating)</a:t>
            </a:r>
          </a:p>
          <a:p>
            <a:endParaRPr lang="en-US" dirty="0" smtClean="0"/>
          </a:p>
          <a:p>
            <a:r>
              <a:rPr lang="en-US" dirty="0" smtClean="0"/>
              <a:t>Why </a:t>
            </a:r>
            <a:r>
              <a:rPr lang="en-US" dirty="0"/>
              <a:t>more bands?</a:t>
            </a:r>
          </a:p>
          <a:p>
            <a:pPr lvl="1" eaLnBrk="1" hangingPunct="1">
              <a:buClr>
                <a:schemeClr val="tx1"/>
              </a:buClr>
            </a:pPr>
            <a:r>
              <a:rPr lang="en-US" i="1" dirty="0">
                <a:solidFill>
                  <a:srgbClr val="254061"/>
                </a:solidFill>
              </a:rPr>
              <a:t>more spectral information</a:t>
            </a:r>
            <a:r>
              <a:rPr lang="en-US" dirty="0">
                <a:solidFill>
                  <a:srgbClr val="254061"/>
                </a:solidFill>
              </a:rPr>
              <a:t> </a:t>
            </a:r>
            <a:r>
              <a:rPr lang="en-US" dirty="0"/>
              <a:t>leads to 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greater material </a:t>
            </a:r>
            <a:r>
              <a:rPr lang="en-US" i="1" dirty="0" err="1">
                <a:solidFill>
                  <a:schemeClr val="accent3">
                    <a:lumMod val="50000"/>
                  </a:schemeClr>
                </a:solidFill>
              </a:rPr>
              <a:t>separability</a:t>
            </a:r>
            <a:endParaRPr lang="en-US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D19E1D2-AD57-C24C-86A4-4859B0BEC0CF}" type="slidenum">
              <a:rPr lang="en-US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pPr/>
              <a:t>2</a:t>
            </a:fld>
            <a:endParaRPr lang="en-US" smtClean="0"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7396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Outline of Talk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Definitions: light, wavelength, and color</a:t>
            </a:r>
          </a:p>
          <a:p>
            <a:r>
              <a:rPr lang="en-US" dirty="0" smtClean="0"/>
              <a:t>Overview of imaging systems</a:t>
            </a:r>
          </a:p>
          <a:p>
            <a:pPr lvl="1"/>
            <a:r>
              <a:rPr lang="en-US" dirty="0" smtClean="0"/>
              <a:t>What the camera sees</a:t>
            </a:r>
          </a:p>
          <a:p>
            <a:pPr lvl="1"/>
            <a:r>
              <a:rPr lang="en-US" dirty="0" smtClean="0"/>
              <a:t>How to collect color imagery</a:t>
            </a:r>
          </a:p>
          <a:p>
            <a:pPr lvl="1"/>
            <a:r>
              <a:rPr lang="en-US" dirty="0" smtClean="0"/>
              <a:t>Difference between multi- &amp; hyperspectral</a:t>
            </a:r>
          </a:p>
          <a:p>
            <a:pPr lvl="1"/>
            <a:r>
              <a:rPr lang="en-US" dirty="0" smtClean="0"/>
              <a:t>Calibration, registration</a:t>
            </a:r>
          </a:p>
          <a:p>
            <a:r>
              <a:rPr lang="en-US" dirty="0" smtClean="0"/>
              <a:t>Basic image processing concept</a:t>
            </a:r>
          </a:p>
          <a:p>
            <a:pPr lvl="1"/>
            <a:r>
              <a:rPr lang="en-US" dirty="0" smtClean="0"/>
              <a:t>Spatial processing</a:t>
            </a:r>
          </a:p>
          <a:p>
            <a:pPr lvl="1"/>
            <a:r>
              <a:rPr lang="en-US" dirty="0" smtClean="0"/>
              <a:t>Spectral processing</a:t>
            </a:r>
          </a:p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954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Wavelength: related to the energy of light and color; typically written as </a:t>
            </a:r>
            <a:r>
              <a:rPr lang="en-US" dirty="0" smtClean="0">
                <a:latin typeface="Symbol" charset="2"/>
                <a:ea typeface="Symbol" charset="2"/>
                <a:cs typeface="Symbol" charset="2"/>
              </a:rPr>
              <a:t>l</a:t>
            </a:r>
            <a:endParaRPr lang="en-US" dirty="0">
              <a:latin typeface="Symbol" charset="2"/>
              <a:ea typeface="Symbol" charset="2"/>
              <a:cs typeface="Symbol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99" y="2190641"/>
            <a:ext cx="7219406" cy="3970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01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Color</a:t>
            </a:r>
            <a:r>
              <a:rPr lang="en-US" dirty="0" smtClean="0"/>
              <a:t>: optical property of materials; how it selectively reflects light</a:t>
            </a:r>
          </a:p>
          <a:p>
            <a:r>
              <a:rPr lang="en-US" b="1" dirty="0" smtClean="0"/>
              <a:t>Reflectance</a:t>
            </a:r>
            <a:r>
              <a:rPr lang="en-US" dirty="0" smtClean="0"/>
              <a:t>: efficiency with which an object reflects light as a function of wavelength</a:t>
            </a:r>
          </a:p>
          <a:p>
            <a:r>
              <a:rPr lang="en-US" b="1" dirty="0" smtClean="0"/>
              <a:t>Fluorescence</a:t>
            </a:r>
            <a:r>
              <a:rPr lang="en-US" dirty="0" smtClean="0"/>
              <a:t>: material property by which light is emitted at a different wavelength that it is illuminated with</a:t>
            </a:r>
          </a:p>
          <a:p>
            <a:r>
              <a:rPr lang="en-US" b="1" dirty="0"/>
              <a:t>S</a:t>
            </a:r>
            <a:r>
              <a:rPr lang="en-US" b="1" dirty="0" smtClean="0"/>
              <a:t>pectral </a:t>
            </a:r>
            <a:r>
              <a:rPr lang="en-US" b="1" dirty="0" smtClean="0"/>
              <a:t>band / channel</a:t>
            </a:r>
            <a:r>
              <a:rPr lang="en-US" dirty="0" smtClean="0"/>
              <a:t>: a specific color in an imaging system</a:t>
            </a:r>
          </a:p>
          <a:p>
            <a:r>
              <a:rPr lang="en-US" b="1" dirty="0"/>
              <a:t>Resolution</a:t>
            </a:r>
            <a:r>
              <a:rPr lang="en-US" dirty="0"/>
              <a:t>: the projected area of each pixel on the detector onto the </a:t>
            </a:r>
            <a:r>
              <a:rPr lang="en-US" dirty="0" smtClean="0"/>
              <a:t>object</a:t>
            </a:r>
          </a:p>
          <a:p>
            <a:r>
              <a:rPr lang="en-US" b="1" dirty="0" smtClean="0"/>
              <a:t>Spectral response</a:t>
            </a:r>
            <a:r>
              <a:rPr lang="en-US" dirty="0" smtClean="0"/>
              <a:t>: how sensitive the detector is to each wavelength of light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20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619795" y="5296698"/>
            <a:ext cx="6590211" cy="318337"/>
            <a:chOff x="2159726" y="5919260"/>
            <a:chExt cx="8786948" cy="424449"/>
          </a:xfrm>
        </p:grpSpPr>
        <p:sp>
          <p:nvSpPr>
            <p:cNvPr id="4" name="Rectangle 3"/>
            <p:cNvSpPr/>
            <p:nvPr/>
          </p:nvSpPr>
          <p:spPr>
            <a:xfrm>
              <a:off x="2159726" y="5919260"/>
              <a:ext cx="8786948" cy="41801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412377" y="5943600"/>
              <a:ext cx="2281647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/>
                <a:t>Table to hold object</a:t>
              </a:r>
            </a:p>
          </p:txBody>
        </p:sp>
      </p:grpSp>
      <p:sp>
        <p:nvSpPr>
          <p:cNvPr id="7" name="Rectangle 6"/>
          <p:cNvSpPr/>
          <p:nvPr/>
        </p:nvSpPr>
        <p:spPr>
          <a:xfrm>
            <a:off x="2240280" y="5233314"/>
            <a:ext cx="5349240" cy="522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Sun 7"/>
          <p:cNvSpPr/>
          <p:nvPr/>
        </p:nvSpPr>
        <p:spPr>
          <a:xfrm>
            <a:off x="1058092" y="994410"/>
            <a:ext cx="620486" cy="54864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extBox 8"/>
          <p:cNvSpPr txBox="1"/>
          <p:nvPr/>
        </p:nvSpPr>
        <p:spPr>
          <a:xfrm>
            <a:off x="156754" y="991731"/>
            <a:ext cx="100142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light source</a:t>
            </a:r>
          </a:p>
        </p:txBody>
      </p:sp>
      <p:sp>
        <p:nvSpPr>
          <p:cNvPr id="10" name="Freeform 9"/>
          <p:cNvSpPr/>
          <p:nvPr/>
        </p:nvSpPr>
        <p:spPr>
          <a:xfrm>
            <a:off x="1698172" y="1569176"/>
            <a:ext cx="2997926" cy="3579223"/>
          </a:xfrm>
          <a:custGeom>
            <a:avLst/>
            <a:gdLst>
              <a:gd name="connsiteX0" fmla="*/ 0 w 3997234"/>
              <a:gd name="connsiteY0" fmla="*/ 0 h 4772297"/>
              <a:gd name="connsiteX1" fmla="*/ 391885 w 3997234"/>
              <a:gd name="connsiteY1" fmla="*/ 409303 h 4772297"/>
              <a:gd name="connsiteX2" fmla="*/ 296091 w 3997234"/>
              <a:gd name="connsiteY2" fmla="*/ 1027612 h 4772297"/>
              <a:gd name="connsiteX3" fmla="*/ 1341120 w 3997234"/>
              <a:gd name="connsiteY3" fmla="*/ 1463040 h 4772297"/>
              <a:gd name="connsiteX4" fmla="*/ 1358537 w 3997234"/>
              <a:gd name="connsiteY4" fmla="*/ 2229395 h 4772297"/>
              <a:gd name="connsiteX5" fmla="*/ 2420982 w 3997234"/>
              <a:gd name="connsiteY5" fmla="*/ 2664823 h 4772297"/>
              <a:gd name="connsiteX6" fmla="*/ 2551611 w 3997234"/>
              <a:gd name="connsiteY6" fmla="*/ 3579223 h 4772297"/>
              <a:gd name="connsiteX7" fmla="*/ 3570514 w 3997234"/>
              <a:gd name="connsiteY7" fmla="*/ 3831772 h 4772297"/>
              <a:gd name="connsiteX8" fmla="*/ 3997234 w 3997234"/>
              <a:gd name="connsiteY8" fmla="*/ 4772297 h 4772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7234" h="4772297">
                <a:moveTo>
                  <a:pt x="0" y="0"/>
                </a:moveTo>
                <a:cubicBezTo>
                  <a:pt x="171268" y="119017"/>
                  <a:pt x="342537" y="238034"/>
                  <a:pt x="391885" y="409303"/>
                </a:cubicBezTo>
                <a:cubicBezTo>
                  <a:pt x="441233" y="580572"/>
                  <a:pt x="137885" y="851989"/>
                  <a:pt x="296091" y="1027612"/>
                </a:cubicBezTo>
                <a:cubicBezTo>
                  <a:pt x="454297" y="1203235"/>
                  <a:pt x="1164046" y="1262743"/>
                  <a:pt x="1341120" y="1463040"/>
                </a:cubicBezTo>
                <a:cubicBezTo>
                  <a:pt x="1518194" y="1663337"/>
                  <a:pt x="1178560" y="2029098"/>
                  <a:pt x="1358537" y="2229395"/>
                </a:cubicBezTo>
                <a:cubicBezTo>
                  <a:pt x="1538514" y="2429692"/>
                  <a:pt x="2222136" y="2439852"/>
                  <a:pt x="2420982" y="2664823"/>
                </a:cubicBezTo>
                <a:cubicBezTo>
                  <a:pt x="2619828" y="2889794"/>
                  <a:pt x="2360022" y="3384732"/>
                  <a:pt x="2551611" y="3579223"/>
                </a:cubicBezTo>
                <a:cubicBezTo>
                  <a:pt x="2743200" y="3773714"/>
                  <a:pt x="3329577" y="3632926"/>
                  <a:pt x="3570514" y="3831772"/>
                </a:cubicBezTo>
                <a:cubicBezTo>
                  <a:pt x="3811451" y="4030618"/>
                  <a:pt x="3997234" y="4772297"/>
                  <a:pt x="3997234" y="4772297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/>
          <p:cNvSpPr/>
          <p:nvPr/>
        </p:nvSpPr>
        <p:spPr>
          <a:xfrm>
            <a:off x="4163786" y="934874"/>
            <a:ext cx="509452" cy="466411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ounded Rectangle 11"/>
          <p:cNvSpPr/>
          <p:nvPr/>
        </p:nvSpPr>
        <p:spPr>
          <a:xfrm>
            <a:off x="4323806" y="1392819"/>
            <a:ext cx="189412" cy="2481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TextBox 12"/>
          <p:cNvSpPr txBox="1"/>
          <p:nvPr/>
        </p:nvSpPr>
        <p:spPr>
          <a:xfrm>
            <a:off x="3332926" y="1083228"/>
            <a:ext cx="70557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/>
              <a:t>camera</a:t>
            </a:r>
          </a:p>
        </p:txBody>
      </p:sp>
      <p:sp>
        <p:nvSpPr>
          <p:cNvPr id="15" name="Freeform 14"/>
          <p:cNvSpPr/>
          <p:nvPr/>
        </p:nvSpPr>
        <p:spPr>
          <a:xfrm>
            <a:off x="4441371" y="1808905"/>
            <a:ext cx="572908" cy="3376748"/>
          </a:xfrm>
          <a:custGeom>
            <a:avLst/>
            <a:gdLst>
              <a:gd name="connsiteX0" fmla="*/ 393760 w 763877"/>
              <a:gd name="connsiteY0" fmla="*/ 4502331 h 4502331"/>
              <a:gd name="connsiteX1" fmla="*/ 385052 w 763877"/>
              <a:gd name="connsiteY1" fmla="*/ 3518263 h 4502331"/>
              <a:gd name="connsiteX2" fmla="*/ 759520 w 763877"/>
              <a:gd name="connsiteY2" fmla="*/ 2751908 h 4502331"/>
              <a:gd name="connsiteX3" fmla="*/ 97669 w 763877"/>
              <a:gd name="connsiteY3" fmla="*/ 2081348 h 4502331"/>
              <a:gd name="connsiteX4" fmla="*/ 489555 w 763877"/>
              <a:gd name="connsiteY4" fmla="*/ 1227908 h 4502331"/>
              <a:gd name="connsiteX5" fmla="*/ 62835 w 763877"/>
              <a:gd name="connsiteY5" fmla="*/ 618308 h 4502331"/>
              <a:gd name="connsiteX6" fmla="*/ 10583 w 763877"/>
              <a:gd name="connsiteY6" fmla="*/ 0 h 450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3877" h="4502331">
                <a:moveTo>
                  <a:pt x="393760" y="4502331"/>
                </a:moveTo>
                <a:cubicBezTo>
                  <a:pt x="358926" y="4156165"/>
                  <a:pt x="324092" y="3810000"/>
                  <a:pt x="385052" y="3518263"/>
                </a:cubicBezTo>
                <a:cubicBezTo>
                  <a:pt x="446012" y="3226526"/>
                  <a:pt x="807417" y="2991394"/>
                  <a:pt x="759520" y="2751908"/>
                </a:cubicBezTo>
                <a:cubicBezTo>
                  <a:pt x="711623" y="2512422"/>
                  <a:pt x="142663" y="2335348"/>
                  <a:pt x="97669" y="2081348"/>
                </a:cubicBezTo>
                <a:cubicBezTo>
                  <a:pt x="52675" y="1827348"/>
                  <a:pt x="495361" y="1471748"/>
                  <a:pt x="489555" y="1227908"/>
                </a:cubicBezTo>
                <a:cubicBezTo>
                  <a:pt x="483749" y="984068"/>
                  <a:pt x="142664" y="822959"/>
                  <a:pt x="62835" y="618308"/>
                </a:cubicBezTo>
                <a:cubicBezTo>
                  <a:pt x="-16994" y="413657"/>
                  <a:pt x="-3206" y="206828"/>
                  <a:pt x="10583" y="0"/>
                </a:cubicBezTo>
              </a:path>
            </a:pathLst>
          </a:custGeom>
          <a:noFill/>
          <a:ln w="38100">
            <a:solidFill>
              <a:schemeClr val="accent1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Imaging System: What the Camera Sees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642641" y="2573949"/>
            <a:ext cx="17502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Reflectance vs. </a:t>
            </a:r>
          </a:p>
          <a:p>
            <a:r>
              <a:rPr lang="en-US" dirty="0" smtClean="0"/>
              <a:t>Transmission vs. </a:t>
            </a:r>
          </a:p>
          <a:p>
            <a:r>
              <a:rPr lang="en-US" dirty="0" smtClean="0"/>
              <a:t>Fluorescence</a:t>
            </a:r>
          </a:p>
        </p:txBody>
      </p:sp>
    </p:spTree>
    <p:extLst>
      <p:ext uri="{BB962C8B-B14F-4D97-AF65-F5344CB8AC3E}">
        <p14:creationId xmlns:p14="http://schemas.microsoft.com/office/powerpoint/2010/main" val="11312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619795" y="5296698"/>
            <a:ext cx="6590211" cy="318337"/>
            <a:chOff x="2159726" y="5919260"/>
            <a:chExt cx="8786948" cy="424449"/>
          </a:xfrm>
        </p:grpSpPr>
        <p:sp>
          <p:nvSpPr>
            <p:cNvPr id="4" name="Rectangle 3"/>
            <p:cNvSpPr/>
            <p:nvPr/>
          </p:nvSpPr>
          <p:spPr>
            <a:xfrm>
              <a:off x="2159726" y="5919260"/>
              <a:ext cx="8786948" cy="41801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412377" y="5943600"/>
              <a:ext cx="2281647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/>
                <a:t>Table to hold object</a:t>
              </a:r>
            </a:p>
          </p:txBody>
        </p:sp>
      </p:grpSp>
      <p:sp>
        <p:nvSpPr>
          <p:cNvPr id="7" name="Rectangle 6"/>
          <p:cNvSpPr/>
          <p:nvPr/>
        </p:nvSpPr>
        <p:spPr>
          <a:xfrm>
            <a:off x="2240280" y="5233314"/>
            <a:ext cx="5349240" cy="522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Sun 7"/>
          <p:cNvSpPr/>
          <p:nvPr/>
        </p:nvSpPr>
        <p:spPr>
          <a:xfrm>
            <a:off x="1058092" y="994410"/>
            <a:ext cx="620486" cy="54864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extBox 8"/>
          <p:cNvSpPr txBox="1"/>
          <p:nvPr/>
        </p:nvSpPr>
        <p:spPr>
          <a:xfrm>
            <a:off x="156754" y="991731"/>
            <a:ext cx="100142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light source</a:t>
            </a:r>
          </a:p>
        </p:txBody>
      </p:sp>
      <p:sp>
        <p:nvSpPr>
          <p:cNvPr id="10" name="Freeform 9"/>
          <p:cNvSpPr/>
          <p:nvPr/>
        </p:nvSpPr>
        <p:spPr>
          <a:xfrm>
            <a:off x="1698172" y="1569176"/>
            <a:ext cx="2997926" cy="3579223"/>
          </a:xfrm>
          <a:custGeom>
            <a:avLst/>
            <a:gdLst>
              <a:gd name="connsiteX0" fmla="*/ 0 w 3997234"/>
              <a:gd name="connsiteY0" fmla="*/ 0 h 4772297"/>
              <a:gd name="connsiteX1" fmla="*/ 391885 w 3997234"/>
              <a:gd name="connsiteY1" fmla="*/ 409303 h 4772297"/>
              <a:gd name="connsiteX2" fmla="*/ 296091 w 3997234"/>
              <a:gd name="connsiteY2" fmla="*/ 1027612 h 4772297"/>
              <a:gd name="connsiteX3" fmla="*/ 1341120 w 3997234"/>
              <a:gd name="connsiteY3" fmla="*/ 1463040 h 4772297"/>
              <a:gd name="connsiteX4" fmla="*/ 1358537 w 3997234"/>
              <a:gd name="connsiteY4" fmla="*/ 2229395 h 4772297"/>
              <a:gd name="connsiteX5" fmla="*/ 2420982 w 3997234"/>
              <a:gd name="connsiteY5" fmla="*/ 2664823 h 4772297"/>
              <a:gd name="connsiteX6" fmla="*/ 2551611 w 3997234"/>
              <a:gd name="connsiteY6" fmla="*/ 3579223 h 4772297"/>
              <a:gd name="connsiteX7" fmla="*/ 3570514 w 3997234"/>
              <a:gd name="connsiteY7" fmla="*/ 3831772 h 4772297"/>
              <a:gd name="connsiteX8" fmla="*/ 3997234 w 3997234"/>
              <a:gd name="connsiteY8" fmla="*/ 4772297 h 4772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7234" h="4772297">
                <a:moveTo>
                  <a:pt x="0" y="0"/>
                </a:moveTo>
                <a:cubicBezTo>
                  <a:pt x="171268" y="119017"/>
                  <a:pt x="342537" y="238034"/>
                  <a:pt x="391885" y="409303"/>
                </a:cubicBezTo>
                <a:cubicBezTo>
                  <a:pt x="441233" y="580572"/>
                  <a:pt x="137885" y="851989"/>
                  <a:pt x="296091" y="1027612"/>
                </a:cubicBezTo>
                <a:cubicBezTo>
                  <a:pt x="454297" y="1203235"/>
                  <a:pt x="1164046" y="1262743"/>
                  <a:pt x="1341120" y="1463040"/>
                </a:cubicBezTo>
                <a:cubicBezTo>
                  <a:pt x="1518194" y="1663337"/>
                  <a:pt x="1178560" y="2029098"/>
                  <a:pt x="1358537" y="2229395"/>
                </a:cubicBezTo>
                <a:cubicBezTo>
                  <a:pt x="1538514" y="2429692"/>
                  <a:pt x="2222136" y="2439852"/>
                  <a:pt x="2420982" y="2664823"/>
                </a:cubicBezTo>
                <a:cubicBezTo>
                  <a:pt x="2619828" y="2889794"/>
                  <a:pt x="2360022" y="3384732"/>
                  <a:pt x="2551611" y="3579223"/>
                </a:cubicBezTo>
                <a:cubicBezTo>
                  <a:pt x="2743200" y="3773714"/>
                  <a:pt x="3329577" y="3632926"/>
                  <a:pt x="3570514" y="3831772"/>
                </a:cubicBezTo>
                <a:cubicBezTo>
                  <a:pt x="3811451" y="4030618"/>
                  <a:pt x="3997234" y="4772297"/>
                  <a:pt x="3997234" y="4772297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/>
          <p:cNvSpPr/>
          <p:nvPr/>
        </p:nvSpPr>
        <p:spPr>
          <a:xfrm>
            <a:off x="4163786" y="934874"/>
            <a:ext cx="509452" cy="466411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ounded Rectangle 11"/>
          <p:cNvSpPr/>
          <p:nvPr/>
        </p:nvSpPr>
        <p:spPr>
          <a:xfrm>
            <a:off x="4323806" y="1392819"/>
            <a:ext cx="189412" cy="2481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TextBox 12"/>
          <p:cNvSpPr txBox="1"/>
          <p:nvPr/>
        </p:nvSpPr>
        <p:spPr>
          <a:xfrm>
            <a:off x="3332926" y="1083228"/>
            <a:ext cx="70557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/>
              <a:t>camera</a:t>
            </a:r>
          </a:p>
        </p:txBody>
      </p:sp>
      <p:sp>
        <p:nvSpPr>
          <p:cNvPr id="15" name="Freeform 14"/>
          <p:cNvSpPr/>
          <p:nvPr/>
        </p:nvSpPr>
        <p:spPr>
          <a:xfrm>
            <a:off x="4441371" y="1808905"/>
            <a:ext cx="572908" cy="3376748"/>
          </a:xfrm>
          <a:custGeom>
            <a:avLst/>
            <a:gdLst>
              <a:gd name="connsiteX0" fmla="*/ 393760 w 763877"/>
              <a:gd name="connsiteY0" fmla="*/ 4502331 h 4502331"/>
              <a:gd name="connsiteX1" fmla="*/ 385052 w 763877"/>
              <a:gd name="connsiteY1" fmla="*/ 3518263 h 4502331"/>
              <a:gd name="connsiteX2" fmla="*/ 759520 w 763877"/>
              <a:gd name="connsiteY2" fmla="*/ 2751908 h 4502331"/>
              <a:gd name="connsiteX3" fmla="*/ 97669 w 763877"/>
              <a:gd name="connsiteY3" fmla="*/ 2081348 h 4502331"/>
              <a:gd name="connsiteX4" fmla="*/ 489555 w 763877"/>
              <a:gd name="connsiteY4" fmla="*/ 1227908 h 4502331"/>
              <a:gd name="connsiteX5" fmla="*/ 62835 w 763877"/>
              <a:gd name="connsiteY5" fmla="*/ 618308 h 4502331"/>
              <a:gd name="connsiteX6" fmla="*/ 10583 w 763877"/>
              <a:gd name="connsiteY6" fmla="*/ 0 h 450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3877" h="4502331">
                <a:moveTo>
                  <a:pt x="393760" y="4502331"/>
                </a:moveTo>
                <a:cubicBezTo>
                  <a:pt x="358926" y="4156165"/>
                  <a:pt x="324092" y="3810000"/>
                  <a:pt x="385052" y="3518263"/>
                </a:cubicBezTo>
                <a:cubicBezTo>
                  <a:pt x="446012" y="3226526"/>
                  <a:pt x="807417" y="2991394"/>
                  <a:pt x="759520" y="2751908"/>
                </a:cubicBezTo>
                <a:cubicBezTo>
                  <a:pt x="711623" y="2512422"/>
                  <a:pt x="142663" y="2335348"/>
                  <a:pt x="97669" y="2081348"/>
                </a:cubicBezTo>
                <a:cubicBezTo>
                  <a:pt x="52675" y="1827348"/>
                  <a:pt x="495361" y="1471748"/>
                  <a:pt x="489555" y="1227908"/>
                </a:cubicBezTo>
                <a:cubicBezTo>
                  <a:pt x="483749" y="984068"/>
                  <a:pt x="142664" y="822959"/>
                  <a:pt x="62835" y="618308"/>
                </a:cubicBezTo>
                <a:cubicBezTo>
                  <a:pt x="-16994" y="413657"/>
                  <a:pt x="-3206" y="206828"/>
                  <a:pt x="10583" y="0"/>
                </a:cubicBezTo>
              </a:path>
            </a:pathLst>
          </a:custGeom>
          <a:noFill/>
          <a:ln w="38100">
            <a:solidFill>
              <a:schemeClr val="accent1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98" name="Group 97"/>
          <p:cNvGrpSpPr>
            <a:grpSpLocks noChangeAspect="1"/>
          </p:cNvGrpSpPr>
          <p:nvPr/>
        </p:nvGrpSpPr>
        <p:grpSpPr>
          <a:xfrm>
            <a:off x="7178087" y="1025884"/>
            <a:ext cx="1391997" cy="1371600"/>
            <a:chOff x="8265987" y="968720"/>
            <a:chExt cx="2631300" cy="2592744"/>
          </a:xfrm>
        </p:grpSpPr>
        <p:grpSp>
          <p:nvGrpSpPr>
            <p:cNvPr id="17" name="Group 16"/>
            <p:cNvGrpSpPr/>
            <p:nvPr/>
          </p:nvGrpSpPr>
          <p:grpSpPr>
            <a:xfrm>
              <a:off x="8265987" y="973694"/>
              <a:ext cx="629232" cy="617346"/>
              <a:chOff x="5363648" y="1686513"/>
              <a:chExt cx="629232" cy="617346"/>
            </a:xfrm>
          </p:grpSpPr>
          <p:sp>
            <p:nvSpPr>
              <p:cNvPr id="94" name="Rectangle 93"/>
              <p:cNvSpPr/>
              <p:nvPr/>
            </p:nvSpPr>
            <p:spPr>
              <a:xfrm>
                <a:off x="5363648" y="1686513"/>
                <a:ext cx="301752" cy="294846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5686148" y="1686513"/>
                <a:ext cx="301752" cy="294846"/>
              </a:xfrm>
              <a:prstGeom prst="rect">
                <a:avLst/>
              </a:prstGeom>
              <a:solidFill>
                <a:srgbClr val="008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5368628" y="2009013"/>
                <a:ext cx="301752" cy="294846"/>
              </a:xfrm>
              <a:prstGeom prst="rect">
                <a:avLst/>
              </a:prstGeom>
              <a:solidFill>
                <a:srgbClr val="008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5691128" y="2009013"/>
                <a:ext cx="301752" cy="29484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8933667" y="973694"/>
              <a:ext cx="629232" cy="617346"/>
              <a:chOff x="6031328" y="1686513"/>
              <a:chExt cx="629232" cy="617346"/>
            </a:xfrm>
          </p:grpSpPr>
          <p:sp>
            <p:nvSpPr>
              <p:cNvPr id="90" name="Rectangle 89"/>
              <p:cNvSpPr/>
              <p:nvPr/>
            </p:nvSpPr>
            <p:spPr>
              <a:xfrm>
                <a:off x="6031328" y="1686513"/>
                <a:ext cx="301752" cy="294846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6353828" y="1686513"/>
                <a:ext cx="301752" cy="294846"/>
              </a:xfrm>
              <a:prstGeom prst="rect">
                <a:avLst/>
              </a:prstGeom>
              <a:solidFill>
                <a:srgbClr val="008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6036308" y="2009013"/>
                <a:ext cx="301752" cy="294846"/>
              </a:xfrm>
              <a:prstGeom prst="rect">
                <a:avLst/>
              </a:prstGeom>
              <a:solidFill>
                <a:srgbClr val="008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6358808" y="2009013"/>
                <a:ext cx="301752" cy="29484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9596919" y="971207"/>
              <a:ext cx="629232" cy="617346"/>
              <a:chOff x="6031328" y="1686513"/>
              <a:chExt cx="629232" cy="617346"/>
            </a:xfrm>
          </p:grpSpPr>
          <p:sp>
            <p:nvSpPr>
              <p:cNvPr id="86" name="Rectangle 85"/>
              <p:cNvSpPr/>
              <p:nvPr/>
            </p:nvSpPr>
            <p:spPr>
              <a:xfrm>
                <a:off x="6031328" y="1686513"/>
                <a:ext cx="301752" cy="294846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7" name="Rectangle 86"/>
              <p:cNvSpPr/>
              <p:nvPr/>
            </p:nvSpPr>
            <p:spPr>
              <a:xfrm>
                <a:off x="6353828" y="1686513"/>
                <a:ext cx="301752" cy="294846"/>
              </a:xfrm>
              <a:prstGeom prst="rect">
                <a:avLst/>
              </a:prstGeom>
              <a:solidFill>
                <a:srgbClr val="008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8" name="Rectangle 87"/>
              <p:cNvSpPr/>
              <p:nvPr/>
            </p:nvSpPr>
            <p:spPr>
              <a:xfrm>
                <a:off x="6036308" y="2009013"/>
                <a:ext cx="301752" cy="294846"/>
              </a:xfrm>
              <a:prstGeom prst="rect">
                <a:avLst/>
              </a:prstGeom>
              <a:solidFill>
                <a:srgbClr val="008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9" name="Rectangle 88"/>
              <p:cNvSpPr/>
              <p:nvPr/>
            </p:nvSpPr>
            <p:spPr>
              <a:xfrm>
                <a:off x="6358808" y="2009013"/>
                <a:ext cx="301752" cy="29484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10260171" y="968720"/>
              <a:ext cx="629232" cy="617346"/>
              <a:chOff x="6031328" y="1686513"/>
              <a:chExt cx="629232" cy="617346"/>
            </a:xfrm>
          </p:grpSpPr>
          <p:sp>
            <p:nvSpPr>
              <p:cNvPr id="82" name="Rectangle 81"/>
              <p:cNvSpPr/>
              <p:nvPr/>
            </p:nvSpPr>
            <p:spPr>
              <a:xfrm>
                <a:off x="6031328" y="1686513"/>
                <a:ext cx="301752" cy="294846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3" name="Rectangle 82"/>
              <p:cNvSpPr/>
              <p:nvPr/>
            </p:nvSpPr>
            <p:spPr>
              <a:xfrm>
                <a:off x="6353828" y="1686513"/>
                <a:ext cx="301752" cy="294846"/>
              </a:xfrm>
              <a:prstGeom prst="rect">
                <a:avLst/>
              </a:prstGeom>
              <a:solidFill>
                <a:srgbClr val="008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4" name="Rectangle 83"/>
              <p:cNvSpPr/>
              <p:nvPr/>
            </p:nvSpPr>
            <p:spPr>
              <a:xfrm>
                <a:off x="6036308" y="2009013"/>
                <a:ext cx="301752" cy="294846"/>
              </a:xfrm>
              <a:prstGeom prst="rect">
                <a:avLst/>
              </a:prstGeom>
              <a:solidFill>
                <a:srgbClr val="008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6358808" y="2009013"/>
                <a:ext cx="301752" cy="29484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8265987" y="1636406"/>
              <a:ext cx="629232" cy="617346"/>
              <a:chOff x="5363648" y="1686513"/>
              <a:chExt cx="629232" cy="617346"/>
            </a:xfrm>
          </p:grpSpPr>
          <p:sp>
            <p:nvSpPr>
              <p:cNvPr id="78" name="Rectangle 77"/>
              <p:cNvSpPr/>
              <p:nvPr/>
            </p:nvSpPr>
            <p:spPr>
              <a:xfrm>
                <a:off x="5363648" y="1686513"/>
                <a:ext cx="301752" cy="294846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5686148" y="1686513"/>
                <a:ext cx="301752" cy="294846"/>
              </a:xfrm>
              <a:prstGeom prst="rect">
                <a:avLst/>
              </a:prstGeom>
              <a:solidFill>
                <a:srgbClr val="008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5368628" y="2009013"/>
                <a:ext cx="301752" cy="294846"/>
              </a:xfrm>
              <a:prstGeom prst="rect">
                <a:avLst/>
              </a:prstGeom>
              <a:solidFill>
                <a:srgbClr val="008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1" name="Rectangle 80"/>
              <p:cNvSpPr/>
              <p:nvPr/>
            </p:nvSpPr>
            <p:spPr>
              <a:xfrm>
                <a:off x="5691128" y="2009013"/>
                <a:ext cx="301752" cy="29484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8933667" y="1636406"/>
              <a:ext cx="629232" cy="617346"/>
              <a:chOff x="6031328" y="1686513"/>
              <a:chExt cx="629232" cy="617346"/>
            </a:xfrm>
          </p:grpSpPr>
          <p:sp>
            <p:nvSpPr>
              <p:cNvPr id="74" name="Rectangle 73"/>
              <p:cNvSpPr/>
              <p:nvPr/>
            </p:nvSpPr>
            <p:spPr>
              <a:xfrm>
                <a:off x="6031328" y="1686513"/>
                <a:ext cx="301752" cy="294846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6353828" y="1686513"/>
                <a:ext cx="301752" cy="294846"/>
              </a:xfrm>
              <a:prstGeom prst="rect">
                <a:avLst/>
              </a:prstGeom>
              <a:solidFill>
                <a:srgbClr val="008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6036308" y="2009013"/>
                <a:ext cx="301752" cy="294846"/>
              </a:xfrm>
              <a:prstGeom prst="rect">
                <a:avLst/>
              </a:prstGeom>
              <a:solidFill>
                <a:srgbClr val="008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6358808" y="2009013"/>
                <a:ext cx="301752" cy="29484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9596919" y="1633919"/>
              <a:ext cx="629232" cy="617346"/>
              <a:chOff x="6031328" y="1686513"/>
              <a:chExt cx="629232" cy="617346"/>
            </a:xfrm>
          </p:grpSpPr>
          <p:sp>
            <p:nvSpPr>
              <p:cNvPr id="70" name="Rectangle 69"/>
              <p:cNvSpPr/>
              <p:nvPr/>
            </p:nvSpPr>
            <p:spPr>
              <a:xfrm>
                <a:off x="6031328" y="1686513"/>
                <a:ext cx="301752" cy="294846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6353828" y="1686513"/>
                <a:ext cx="301752" cy="294846"/>
              </a:xfrm>
              <a:prstGeom prst="rect">
                <a:avLst/>
              </a:prstGeom>
              <a:solidFill>
                <a:srgbClr val="008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6036308" y="2009013"/>
                <a:ext cx="301752" cy="294846"/>
              </a:xfrm>
              <a:prstGeom prst="rect">
                <a:avLst/>
              </a:prstGeom>
              <a:solidFill>
                <a:srgbClr val="008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6358808" y="2009013"/>
                <a:ext cx="301752" cy="29484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10260171" y="1631432"/>
              <a:ext cx="629232" cy="617346"/>
              <a:chOff x="6031328" y="1686513"/>
              <a:chExt cx="629232" cy="617346"/>
            </a:xfrm>
          </p:grpSpPr>
          <p:sp>
            <p:nvSpPr>
              <p:cNvPr id="66" name="Rectangle 65"/>
              <p:cNvSpPr/>
              <p:nvPr/>
            </p:nvSpPr>
            <p:spPr>
              <a:xfrm>
                <a:off x="6031328" y="1686513"/>
                <a:ext cx="301752" cy="294846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6353828" y="1686513"/>
                <a:ext cx="301752" cy="294846"/>
              </a:xfrm>
              <a:prstGeom prst="rect">
                <a:avLst/>
              </a:prstGeom>
              <a:solidFill>
                <a:srgbClr val="008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6036308" y="2009013"/>
                <a:ext cx="301752" cy="294846"/>
              </a:xfrm>
              <a:prstGeom prst="rect">
                <a:avLst/>
              </a:prstGeom>
              <a:solidFill>
                <a:srgbClr val="008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9" name="Rectangle 68"/>
              <p:cNvSpPr/>
              <p:nvPr/>
            </p:nvSpPr>
            <p:spPr>
              <a:xfrm>
                <a:off x="6358808" y="2009013"/>
                <a:ext cx="301752" cy="29484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8273871" y="2281406"/>
              <a:ext cx="629232" cy="617346"/>
              <a:chOff x="5363648" y="1686513"/>
              <a:chExt cx="629232" cy="617346"/>
            </a:xfrm>
          </p:grpSpPr>
          <p:sp>
            <p:nvSpPr>
              <p:cNvPr id="62" name="Rectangle 61"/>
              <p:cNvSpPr/>
              <p:nvPr/>
            </p:nvSpPr>
            <p:spPr>
              <a:xfrm>
                <a:off x="5363648" y="1686513"/>
                <a:ext cx="301752" cy="294846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5686148" y="1686513"/>
                <a:ext cx="301752" cy="294846"/>
              </a:xfrm>
              <a:prstGeom prst="rect">
                <a:avLst/>
              </a:prstGeom>
              <a:solidFill>
                <a:srgbClr val="008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5368628" y="2009013"/>
                <a:ext cx="301752" cy="294846"/>
              </a:xfrm>
              <a:prstGeom prst="rect">
                <a:avLst/>
              </a:prstGeom>
              <a:solidFill>
                <a:srgbClr val="008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5691128" y="2009013"/>
                <a:ext cx="301752" cy="29484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8941551" y="2281406"/>
              <a:ext cx="629232" cy="617346"/>
              <a:chOff x="6031328" y="1686513"/>
              <a:chExt cx="629232" cy="617346"/>
            </a:xfrm>
          </p:grpSpPr>
          <p:sp>
            <p:nvSpPr>
              <p:cNvPr id="58" name="Rectangle 57"/>
              <p:cNvSpPr/>
              <p:nvPr/>
            </p:nvSpPr>
            <p:spPr>
              <a:xfrm>
                <a:off x="6031328" y="1686513"/>
                <a:ext cx="301752" cy="294846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6353828" y="1686513"/>
                <a:ext cx="301752" cy="294846"/>
              </a:xfrm>
              <a:prstGeom prst="rect">
                <a:avLst/>
              </a:prstGeom>
              <a:solidFill>
                <a:srgbClr val="008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6036308" y="2009013"/>
                <a:ext cx="301752" cy="294846"/>
              </a:xfrm>
              <a:prstGeom prst="rect">
                <a:avLst/>
              </a:prstGeom>
              <a:solidFill>
                <a:srgbClr val="008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6358808" y="2009013"/>
                <a:ext cx="301752" cy="29484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9604803" y="2278919"/>
              <a:ext cx="629232" cy="617346"/>
              <a:chOff x="6031328" y="1686513"/>
              <a:chExt cx="629232" cy="617346"/>
            </a:xfrm>
          </p:grpSpPr>
          <p:sp>
            <p:nvSpPr>
              <p:cNvPr id="54" name="Rectangle 53"/>
              <p:cNvSpPr/>
              <p:nvPr/>
            </p:nvSpPr>
            <p:spPr>
              <a:xfrm>
                <a:off x="6031328" y="1686513"/>
                <a:ext cx="301752" cy="294846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6353828" y="1686513"/>
                <a:ext cx="301752" cy="294846"/>
              </a:xfrm>
              <a:prstGeom prst="rect">
                <a:avLst/>
              </a:prstGeom>
              <a:solidFill>
                <a:srgbClr val="008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6036308" y="2009013"/>
                <a:ext cx="301752" cy="294846"/>
              </a:xfrm>
              <a:prstGeom prst="rect">
                <a:avLst/>
              </a:prstGeom>
              <a:solidFill>
                <a:srgbClr val="008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6358808" y="2009013"/>
                <a:ext cx="301752" cy="29484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10268055" y="2276432"/>
              <a:ext cx="629232" cy="617346"/>
              <a:chOff x="6031328" y="1686513"/>
              <a:chExt cx="629232" cy="617346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6031328" y="1686513"/>
                <a:ext cx="301752" cy="294846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6353828" y="1686513"/>
                <a:ext cx="301752" cy="294846"/>
              </a:xfrm>
              <a:prstGeom prst="rect">
                <a:avLst/>
              </a:prstGeom>
              <a:solidFill>
                <a:srgbClr val="008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6036308" y="2009013"/>
                <a:ext cx="301752" cy="294846"/>
              </a:xfrm>
              <a:prstGeom prst="rect">
                <a:avLst/>
              </a:prstGeom>
              <a:solidFill>
                <a:srgbClr val="008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6358808" y="2009013"/>
                <a:ext cx="301752" cy="29484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8273871" y="2944118"/>
              <a:ext cx="629232" cy="617346"/>
              <a:chOff x="5363648" y="1686513"/>
              <a:chExt cx="629232" cy="617346"/>
            </a:xfrm>
          </p:grpSpPr>
          <p:sp>
            <p:nvSpPr>
              <p:cNvPr id="46" name="Rectangle 45"/>
              <p:cNvSpPr/>
              <p:nvPr/>
            </p:nvSpPr>
            <p:spPr>
              <a:xfrm>
                <a:off x="5363648" y="1686513"/>
                <a:ext cx="301752" cy="294846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5686148" y="1686513"/>
                <a:ext cx="301752" cy="294846"/>
              </a:xfrm>
              <a:prstGeom prst="rect">
                <a:avLst/>
              </a:prstGeom>
              <a:solidFill>
                <a:srgbClr val="008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5368628" y="2009013"/>
                <a:ext cx="301752" cy="294846"/>
              </a:xfrm>
              <a:prstGeom prst="rect">
                <a:avLst/>
              </a:prstGeom>
              <a:solidFill>
                <a:srgbClr val="008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5691128" y="2009013"/>
                <a:ext cx="301752" cy="29484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8941551" y="2944118"/>
              <a:ext cx="629232" cy="617346"/>
              <a:chOff x="6031328" y="1686513"/>
              <a:chExt cx="629232" cy="617346"/>
            </a:xfrm>
          </p:grpSpPr>
          <p:sp>
            <p:nvSpPr>
              <p:cNvPr id="42" name="Rectangle 41"/>
              <p:cNvSpPr/>
              <p:nvPr/>
            </p:nvSpPr>
            <p:spPr>
              <a:xfrm>
                <a:off x="6031328" y="1686513"/>
                <a:ext cx="301752" cy="294846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6353828" y="1686513"/>
                <a:ext cx="301752" cy="294846"/>
              </a:xfrm>
              <a:prstGeom prst="rect">
                <a:avLst/>
              </a:prstGeom>
              <a:solidFill>
                <a:srgbClr val="008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6036308" y="2009013"/>
                <a:ext cx="301752" cy="294846"/>
              </a:xfrm>
              <a:prstGeom prst="rect">
                <a:avLst/>
              </a:prstGeom>
              <a:solidFill>
                <a:srgbClr val="008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6358808" y="2009013"/>
                <a:ext cx="301752" cy="29484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>
              <a:off x="9604803" y="2941631"/>
              <a:ext cx="629232" cy="617346"/>
              <a:chOff x="6031328" y="1686513"/>
              <a:chExt cx="629232" cy="617346"/>
            </a:xfrm>
          </p:grpSpPr>
          <p:sp>
            <p:nvSpPr>
              <p:cNvPr id="38" name="Rectangle 37"/>
              <p:cNvSpPr/>
              <p:nvPr/>
            </p:nvSpPr>
            <p:spPr>
              <a:xfrm>
                <a:off x="6031328" y="1686513"/>
                <a:ext cx="301752" cy="294846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6353828" y="1686513"/>
                <a:ext cx="301752" cy="294846"/>
              </a:xfrm>
              <a:prstGeom prst="rect">
                <a:avLst/>
              </a:prstGeom>
              <a:solidFill>
                <a:srgbClr val="008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6036308" y="2009013"/>
                <a:ext cx="301752" cy="294846"/>
              </a:xfrm>
              <a:prstGeom prst="rect">
                <a:avLst/>
              </a:prstGeom>
              <a:solidFill>
                <a:srgbClr val="008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6358808" y="2009013"/>
                <a:ext cx="301752" cy="29484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10268055" y="2939144"/>
              <a:ext cx="629232" cy="617346"/>
              <a:chOff x="6031328" y="1686513"/>
              <a:chExt cx="629232" cy="617346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6031328" y="1686513"/>
                <a:ext cx="301752" cy="294846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6353828" y="1686513"/>
                <a:ext cx="301752" cy="294846"/>
              </a:xfrm>
              <a:prstGeom prst="rect">
                <a:avLst/>
              </a:prstGeom>
              <a:solidFill>
                <a:srgbClr val="008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6036308" y="2009013"/>
                <a:ext cx="301752" cy="294846"/>
              </a:xfrm>
              <a:prstGeom prst="rect">
                <a:avLst/>
              </a:prstGeom>
              <a:solidFill>
                <a:srgbClr val="008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6358808" y="2009013"/>
                <a:ext cx="301752" cy="29484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sp>
        <p:nvSpPr>
          <p:cNvPr id="33" name="TextBox 32"/>
          <p:cNvSpPr txBox="1"/>
          <p:nvPr/>
        </p:nvSpPr>
        <p:spPr>
          <a:xfrm>
            <a:off x="6907062" y="2400112"/>
            <a:ext cx="19638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notional “Bayer” pattern for RGB digital camera</a:t>
            </a:r>
          </a:p>
        </p:txBody>
      </p:sp>
      <p:cxnSp>
        <p:nvCxnSpPr>
          <p:cNvPr id="100" name="Straight Connector 99"/>
          <p:cNvCxnSpPr/>
          <p:nvPr/>
        </p:nvCxnSpPr>
        <p:spPr>
          <a:xfrm>
            <a:off x="3971108" y="1029579"/>
            <a:ext cx="894806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Freeform 104"/>
          <p:cNvSpPr/>
          <p:nvPr/>
        </p:nvSpPr>
        <p:spPr>
          <a:xfrm>
            <a:off x="4950823" y="1046662"/>
            <a:ext cx="2182722" cy="630197"/>
          </a:xfrm>
          <a:custGeom>
            <a:avLst/>
            <a:gdLst>
              <a:gd name="connsiteX0" fmla="*/ 2838994 w 2910296"/>
              <a:gd name="connsiteY0" fmla="*/ 836022 h 840262"/>
              <a:gd name="connsiteX1" fmla="*/ 2769326 w 2910296"/>
              <a:gd name="connsiteY1" fmla="*/ 809897 h 840262"/>
              <a:gd name="connsiteX2" fmla="*/ 1567543 w 2910296"/>
              <a:gd name="connsiteY2" fmla="*/ 609600 h 840262"/>
              <a:gd name="connsiteX3" fmla="*/ 1611086 w 2910296"/>
              <a:gd name="connsiteY3" fmla="*/ 191588 h 840262"/>
              <a:gd name="connsiteX4" fmla="*/ 0 w 2910296"/>
              <a:gd name="connsiteY4" fmla="*/ 0 h 840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10296" h="840262">
                <a:moveTo>
                  <a:pt x="2838994" y="836022"/>
                </a:moveTo>
                <a:cubicBezTo>
                  <a:pt x="2910114" y="841828"/>
                  <a:pt x="2981235" y="847634"/>
                  <a:pt x="2769326" y="809897"/>
                </a:cubicBezTo>
                <a:cubicBezTo>
                  <a:pt x="2557417" y="772160"/>
                  <a:pt x="1760583" y="712651"/>
                  <a:pt x="1567543" y="609600"/>
                </a:cubicBezTo>
                <a:cubicBezTo>
                  <a:pt x="1374503" y="506549"/>
                  <a:pt x="1872343" y="293188"/>
                  <a:pt x="1611086" y="191588"/>
                </a:cubicBezTo>
                <a:cubicBezTo>
                  <a:pt x="1349829" y="89988"/>
                  <a:pt x="0" y="0"/>
                  <a:pt x="0" y="0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6" name="TextBox 105"/>
          <p:cNvSpPr txBox="1"/>
          <p:nvPr/>
        </p:nvSpPr>
        <p:spPr>
          <a:xfrm>
            <a:off x="4779309" y="1607800"/>
            <a:ext cx="23208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Placed in front of camera detector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Imaging System: Your Cell Phone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45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619795" y="5296698"/>
            <a:ext cx="6590211" cy="318337"/>
            <a:chOff x="2159726" y="5919260"/>
            <a:chExt cx="8786948" cy="424449"/>
          </a:xfrm>
        </p:grpSpPr>
        <p:sp>
          <p:nvSpPr>
            <p:cNvPr id="4" name="Rectangle 3"/>
            <p:cNvSpPr/>
            <p:nvPr/>
          </p:nvSpPr>
          <p:spPr>
            <a:xfrm>
              <a:off x="2159726" y="5919260"/>
              <a:ext cx="8786948" cy="41801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412377" y="5943600"/>
              <a:ext cx="2281647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/>
                <a:t>Table to hold object</a:t>
              </a:r>
            </a:p>
          </p:txBody>
        </p:sp>
      </p:grpSp>
      <p:sp>
        <p:nvSpPr>
          <p:cNvPr id="7" name="Rectangle 6"/>
          <p:cNvSpPr/>
          <p:nvPr/>
        </p:nvSpPr>
        <p:spPr>
          <a:xfrm>
            <a:off x="2240280" y="5233314"/>
            <a:ext cx="5349240" cy="522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Sun 7"/>
          <p:cNvSpPr/>
          <p:nvPr/>
        </p:nvSpPr>
        <p:spPr>
          <a:xfrm>
            <a:off x="1058092" y="994410"/>
            <a:ext cx="620486" cy="54864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extBox 8"/>
          <p:cNvSpPr txBox="1"/>
          <p:nvPr/>
        </p:nvSpPr>
        <p:spPr>
          <a:xfrm>
            <a:off x="156754" y="991731"/>
            <a:ext cx="100142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light source</a:t>
            </a:r>
          </a:p>
        </p:txBody>
      </p:sp>
      <p:sp>
        <p:nvSpPr>
          <p:cNvPr id="10" name="Freeform 9"/>
          <p:cNvSpPr/>
          <p:nvPr/>
        </p:nvSpPr>
        <p:spPr>
          <a:xfrm>
            <a:off x="1698172" y="1569176"/>
            <a:ext cx="2997926" cy="3579223"/>
          </a:xfrm>
          <a:custGeom>
            <a:avLst/>
            <a:gdLst>
              <a:gd name="connsiteX0" fmla="*/ 0 w 3997234"/>
              <a:gd name="connsiteY0" fmla="*/ 0 h 4772297"/>
              <a:gd name="connsiteX1" fmla="*/ 391885 w 3997234"/>
              <a:gd name="connsiteY1" fmla="*/ 409303 h 4772297"/>
              <a:gd name="connsiteX2" fmla="*/ 296091 w 3997234"/>
              <a:gd name="connsiteY2" fmla="*/ 1027612 h 4772297"/>
              <a:gd name="connsiteX3" fmla="*/ 1341120 w 3997234"/>
              <a:gd name="connsiteY3" fmla="*/ 1463040 h 4772297"/>
              <a:gd name="connsiteX4" fmla="*/ 1358537 w 3997234"/>
              <a:gd name="connsiteY4" fmla="*/ 2229395 h 4772297"/>
              <a:gd name="connsiteX5" fmla="*/ 2420982 w 3997234"/>
              <a:gd name="connsiteY5" fmla="*/ 2664823 h 4772297"/>
              <a:gd name="connsiteX6" fmla="*/ 2551611 w 3997234"/>
              <a:gd name="connsiteY6" fmla="*/ 3579223 h 4772297"/>
              <a:gd name="connsiteX7" fmla="*/ 3570514 w 3997234"/>
              <a:gd name="connsiteY7" fmla="*/ 3831772 h 4772297"/>
              <a:gd name="connsiteX8" fmla="*/ 3997234 w 3997234"/>
              <a:gd name="connsiteY8" fmla="*/ 4772297 h 4772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7234" h="4772297">
                <a:moveTo>
                  <a:pt x="0" y="0"/>
                </a:moveTo>
                <a:cubicBezTo>
                  <a:pt x="171268" y="119017"/>
                  <a:pt x="342537" y="238034"/>
                  <a:pt x="391885" y="409303"/>
                </a:cubicBezTo>
                <a:cubicBezTo>
                  <a:pt x="441233" y="580572"/>
                  <a:pt x="137885" y="851989"/>
                  <a:pt x="296091" y="1027612"/>
                </a:cubicBezTo>
                <a:cubicBezTo>
                  <a:pt x="454297" y="1203235"/>
                  <a:pt x="1164046" y="1262743"/>
                  <a:pt x="1341120" y="1463040"/>
                </a:cubicBezTo>
                <a:cubicBezTo>
                  <a:pt x="1518194" y="1663337"/>
                  <a:pt x="1178560" y="2029098"/>
                  <a:pt x="1358537" y="2229395"/>
                </a:cubicBezTo>
                <a:cubicBezTo>
                  <a:pt x="1538514" y="2429692"/>
                  <a:pt x="2222136" y="2439852"/>
                  <a:pt x="2420982" y="2664823"/>
                </a:cubicBezTo>
                <a:cubicBezTo>
                  <a:pt x="2619828" y="2889794"/>
                  <a:pt x="2360022" y="3384732"/>
                  <a:pt x="2551611" y="3579223"/>
                </a:cubicBezTo>
                <a:cubicBezTo>
                  <a:pt x="2743200" y="3773714"/>
                  <a:pt x="3329577" y="3632926"/>
                  <a:pt x="3570514" y="3831772"/>
                </a:cubicBezTo>
                <a:cubicBezTo>
                  <a:pt x="3811451" y="4030618"/>
                  <a:pt x="3997234" y="4772297"/>
                  <a:pt x="3997234" y="4772297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/>
          <p:cNvSpPr/>
          <p:nvPr/>
        </p:nvSpPr>
        <p:spPr>
          <a:xfrm>
            <a:off x="4163786" y="934874"/>
            <a:ext cx="509452" cy="466411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ounded Rectangle 11"/>
          <p:cNvSpPr/>
          <p:nvPr/>
        </p:nvSpPr>
        <p:spPr>
          <a:xfrm>
            <a:off x="4323806" y="1392819"/>
            <a:ext cx="189412" cy="2481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TextBox 12"/>
          <p:cNvSpPr txBox="1"/>
          <p:nvPr/>
        </p:nvSpPr>
        <p:spPr>
          <a:xfrm>
            <a:off x="3332926" y="1083228"/>
            <a:ext cx="70557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/>
              <a:t>camera</a:t>
            </a:r>
          </a:p>
        </p:txBody>
      </p:sp>
      <p:sp>
        <p:nvSpPr>
          <p:cNvPr id="15" name="Freeform 14"/>
          <p:cNvSpPr/>
          <p:nvPr/>
        </p:nvSpPr>
        <p:spPr>
          <a:xfrm>
            <a:off x="4441371" y="1808905"/>
            <a:ext cx="572908" cy="3376748"/>
          </a:xfrm>
          <a:custGeom>
            <a:avLst/>
            <a:gdLst>
              <a:gd name="connsiteX0" fmla="*/ 393760 w 763877"/>
              <a:gd name="connsiteY0" fmla="*/ 4502331 h 4502331"/>
              <a:gd name="connsiteX1" fmla="*/ 385052 w 763877"/>
              <a:gd name="connsiteY1" fmla="*/ 3518263 h 4502331"/>
              <a:gd name="connsiteX2" fmla="*/ 759520 w 763877"/>
              <a:gd name="connsiteY2" fmla="*/ 2751908 h 4502331"/>
              <a:gd name="connsiteX3" fmla="*/ 97669 w 763877"/>
              <a:gd name="connsiteY3" fmla="*/ 2081348 h 4502331"/>
              <a:gd name="connsiteX4" fmla="*/ 489555 w 763877"/>
              <a:gd name="connsiteY4" fmla="*/ 1227908 h 4502331"/>
              <a:gd name="connsiteX5" fmla="*/ 62835 w 763877"/>
              <a:gd name="connsiteY5" fmla="*/ 618308 h 4502331"/>
              <a:gd name="connsiteX6" fmla="*/ 10583 w 763877"/>
              <a:gd name="connsiteY6" fmla="*/ 0 h 450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3877" h="4502331">
                <a:moveTo>
                  <a:pt x="393760" y="4502331"/>
                </a:moveTo>
                <a:cubicBezTo>
                  <a:pt x="358926" y="4156165"/>
                  <a:pt x="324092" y="3810000"/>
                  <a:pt x="385052" y="3518263"/>
                </a:cubicBezTo>
                <a:cubicBezTo>
                  <a:pt x="446012" y="3226526"/>
                  <a:pt x="807417" y="2991394"/>
                  <a:pt x="759520" y="2751908"/>
                </a:cubicBezTo>
                <a:cubicBezTo>
                  <a:pt x="711623" y="2512422"/>
                  <a:pt x="142663" y="2335348"/>
                  <a:pt x="97669" y="2081348"/>
                </a:cubicBezTo>
                <a:cubicBezTo>
                  <a:pt x="52675" y="1827348"/>
                  <a:pt x="495361" y="1471748"/>
                  <a:pt x="489555" y="1227908"/>
                </a:cubicBezTo>
                <a:cubicBezTo>
                  <a:pt x="483749" y="984068"/>
                  <a:pt x="142664" y="822959"/>
                  <a:pt x="62835" y="618308"/>
                </a:cubicBezTo>
                <a:cubicBezTo>
                  <a:pt x="-16994" y="413657"/>
                  <a:pt x="-3206" y="206828"/>
                  <a:pt x="10583" y="0"/>
                </a:cubicBezTo>
              </a:path>
            </a:pathLst>
          </a:custGeom>
          <a:noFill/>
          <a:ln w="38100">
            <a:solidFill>
              <a:schemeClr val="accent1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00" name="Straight Connector 99"/>
          <p:cNvCxnSpPr/>
          <p:nvPr/>
        </p:nvCxnSpPr>
        <p:spPr>
          <a:xfrm>
            <a:off x="3971108" y="1747049"/>
            <a:ext cx="894806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Freeform 104"/>
          <p:cNvSpPr/>
          <p:nvPr/>
        </p:nvSpPr>
        <p:spPr>
          <a:xfrm>
            <a:off x="4480559" y="1799303"/>
            <a:ext cx="1830932" cy="976362"/>
          </a:xfrm>
          <a:custGeom>
            <a:avLst/>
            <a:gdLst>
              <a:gd name="connsiteX0" fmla="*/ 2838994 w 2910296"/>
              <a:gd name="connsiteY0" fmla="*/ 836022 h 840262"/>
              <a:gd name="connsiteX1" fmla="*/ 2769326 w 2910296"/>
              <a:gd name="connsiteY1" fmla="*/ 809897 h 840262"/>
              <a:gd name="connsiteX2" fmla="*/ 1567543 w 2910296"/>
              <a:gd name="connsiteY2" fmla="*/ 609600 h 840262"/>
              <a:gd name="connsiteX3" fmla="*/ 1611086 w 2910296"/>
              <a:gd name="connsiteY3" fmla="*/ 191588 h 840262"/>
              <a:gd name="connsiteX4" fmla="*/ 0 w 2910296"/>
              <a:gd name="connsiteY4" fmla="*/ 0 h 840262"/>
              <a:gd name="connsiteX0" fmla="*/ 2969147 w 3040449"/>
              <a:gd name="connsiteY0" fmla="*/ 1297576 h 1301816"/>
              <a:gd name="connsiteX1" fmla="*/ 2899479 w 3040449"/>
              <a:gd name="connsiteY1" fmla="*/ 1271451 h 1301816"/>
              <a:gd name="connsiteX2" fmla="*/ 1697696 w 3040449"/>
              <a:gd name="connsiteY2" fmla="*/ 1071154 h 1301816"/>
              <a:gd name="connsiteX3" fmla="*/ 1741239 w 3040449"/>
              <a:gd name="connsiteY3" fmla="*/ 653142 h 1301816"/>
              <a:gd name="connsiteX4" fmla="*/ 0 w 3040449"/>
              <a:gd name="connsiteY4" fmla="*/ 0 h 1301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0449" h="1301816">
                <a:moveTo>
                  <a:pt x="2969147" y="1297576"/>
                </a:moveTo>
                <a:cubicBezTo>
                  <a:pt x="3040267" y="1303382"/>
                  <a:pt x="3111388" y="1309188"/>
                  <a:pt x="2899479" y="1271451"/>
                </a:cubicBezTo>
                <a:cubicBezTo>
                  <a:pt x="2687570" y="1233714"/>
                  <a:pt x="1890736" y="1174205"/>
                  <a:pt x="1697696" y="1071154"/>
                </a:cubicBezTo>
                <a:cubicBezTo>
                  <a:pt x="1504656" y="968103"/>
                  <a:pt x="2024188" y="831668"/>
                  <a:pt x="1741239" y="653142"/>
                </a:cubicBezTo>
                <a:cubicBezTo>
                  <a:pt x="1458290" y="474616"/>
                  <a:pt x="0" y="0"/>
                  <a:pt x="0" y="0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6" name="TextBox 105"/>
          <p:cNvSpPr txBox="1"/>
          <p:nvPr/>
        </p:nvSpPr>
        <p:spPr>
          <a:xfrm>
            <a:off x="5128854" y="1712455"/>
            <a:ext cx="24984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Placed in front of camera and rotates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6263640" y="2346416"/>
            <a:ext cx="1711235" cy="1717766"/>
            <a:chOff x="8351520" y="1985554"/>
            <a:chExt cx="2281646" cy="2290355"/>
          </a:xfrm>
        </p:grpSpPr>
        <p:sp>
          <p:nvSpPr>
            <p:cNvPr id="2" name="Oval 1"/>
            <p:cNvSpPr/>
            <p:nvPr/>
          </p:nvSpPr>
          <p:spPr>
            <a:xfrm>
              <a:off x="8351520" y="1985554"/>
              <a:ext cx="2281646" cy="2290355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9" name="Oval 98"/>
            <p:cNvSpPr>
              <a:spLocks noChangeAspect="1"/>
            </p:cNvSpPr>
            <p:nvPr/>
          </p:nvSpPr>
          <p:spPr>
            <a:xfrm>
              <a:off x="8549095" y="2297799"/>
              <a:ext cx="685800" cy="685800"/>
            </a:xfrm>
            <a:prstGeom prst="ellipse">
              <a:avLst/>
            </a:prstGeom>
            <a:solidFill>
              <a:srgbClr val="73FEFF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1" name="Oval 100"/>
            <p:cNvSpPr>
              <a:spLocks noChangeAspect="1"/>
            </p:cNvSpPr>
            <p:nvPr/>
          </p:nvSpPr>
          <p:spPr>
            <a:xfrm>
              <a:off x="9248230" y="2015091"/>
              <a:ext cx="685800" cy="685800"/>
            </a:xfrm>
            <a:prstGeom prst="ellipse">
              <a:avLst/>
            </a:prstGeom>
            <a:solidFill>
              <a:srgbClr val="FF260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2" name="Oval 101"/>
            <p:cNvSpPr>
              <a:spLocks noChangeAspect="1"/>
            </p:cNvSpPr>
            <p:nvPr/>
          </p:nvSpPr>
          <p:spPr>
            <a:xfrm>
              <a:off x="9853447" y="2501722"/>
              <a:ext cx="685800" cy="685800"/>
            </a:xfrm>
            <a:prstGeom prst="ellipse">
              <a:avLst/>
            </a:prstGeom>
            <a:solidFill>
              <a:srgbClr val="0432FF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3" name="Oval 102"/>
            <p:cNvSpPr>
              <a:spLocks noChangeAspect="1"/>
            </p:cNvSpPr>
            <p:nvPr/>
          </p:nvSpPr>
          <p:spPr>
            <a:xfrm>
              <a:off x="9717357" y="3265911"/>
              <a:ext cx="685800" cy="685800"/>
            </a:xfrm>
            <a:prstGeom prst="ellipse">
              <a:avLst/>
            </a:prstGeom>
            <a:solidFill>
              <a:srgbClr val="00FA0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4" name="Oval 103"/>
            <p:cNvSpPr>
              <a:spLocks noChangeAspect="1"/>
            </p:cNvSpPr>
            <p:nvPr/>
          </p:nvSpPr>
          <p:spPr>
            <a:xfrm>
              <a:off x="9009821" y="3553874"/>
              <a:ext cx="685800" cy="685800"/>
            </a:xfrm>
            <a:prstGeom prst="ellipse">
              <a:avLst/>
            </a:prstGeom>
            <a:solidFill>
              <a:srgbClr val="FFFC0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7" name="Oval 106"/>
            <p:cNvSpPr>
              <a:spLocks noChangeAspect="1"/>
            </p:cNvSpPr>
            <p:nvPr/>
          </p:nvSpPr>
          <p:spPr>
            <a:xfrm>
              <a:off x="8424769" y="3047147"/>
              <a:ext cx="685800" cy="685800"/>
            </a:xfrm>
            <a:prstGeom prst="ellipse">
              <a:avLst/>
            </a:prstGeom>
            <a:solidFill>
              <a:srgbClr val="941651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Imaging System: Filter Wheel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42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619795" y="5296698"/>
            <a:ext cx="6590211" cy="318337"/>
            <a:chOff x="2159726" y="5919260"/>
            <a:chExt cx="8786948" cy="424449"/>
          </a:xfrm>
        </p:grpSpPr>
        <p:sp>
          <p:nvSpPr>
            <p:cNvPr id="4" name="Rectangle 3"/>
            <p:cNvSpPr/>
            <p:nvPr/>
          </p:nvSpPr>
          <p:spPr>
            <a:xfrm>
              <a:off x="2159726" y="5919260"/>
              <a:ext cx="8786948" cy="41801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412377" y="5943600"/>
              <a:ext cx="2281647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/>
                <a:t>Table to hold object</a:t>
              </a:r>
            </a:p>
          </p:txBody>
        </p:sp>
      </p:grpSp>
      <p:sp>
        <p:nvSpPr>
          <p:cNvPr id="7" name="Rectangle 6"/>
          <p:cNvSpPr/>
          <p:nvPr/>
        </p:nvSpPr>
        <p:spPr>
          <a:xfrm>
            <a:off x="2240280" y="5233314"/>
            <a:ext cx="5349240" cy="522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Sun 7"/>
          <p:cNvSpPr/>
          <p:nvPr/>
        </p:nvSpPr>
        <p:spPr>
          <a:xfrm>
            <a:off x="1058092" y="994410"/>
            <a:ext cx="620486" cy="548640"/>
          </a:xfrm>
          <a:prstGeom prst="sun">
            <a:avLst/>
          </a:prstGeom>
          <a:solidFill>
            <a:srgbClr val="00FA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extBox 8"/>
          <p:cNvSpPr txBox="1"/>
          <p:nvPr/>
        </p:nvSpPr>
        <p:spPr>
          <a:xfrm>
            <a:off x="182878" y="2654773"/>
            <a:ext cx="239463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color of light source is modified</a:t>
            </a:r>
          </a:p>
        </p:txBody>
      </p:sp>
      <p:sp>
        <p:nvSpPr>
          <p:cNvPr id="10" name="Freeform 9"/>
          <p:cNvSpPr/>
          <p:nvPr/>
        </p:nvSpPr>
        <p:spPr>
          <a:xfrm>
            <a:off x="1698172" y="1569176"/>
            <a:ext cx="2997926" cy="3579223"/>
          </a:xfrm>
          <a:custGeom>
            <a:avLst/>
            <a:gdLst>
              <a:gd name="connsiteX0" fmla="*/ 0 w 3997234"/>
              <a:gd name="connsiteY0" fmla="*/ 0 h 4772297"/>
              <a:gd name="connsiteX1" fmla="*/ 391885 w 3997234"/>
              <a:gd name="connsiteY1" fmla="*/ 409303 h 4772297"/>
              <a:gd name="connsiteX2" fmla="*/ 296091 w 3997234"/>
              <a:gd name="connsiteY2" fmla="*/ 1027612 h 4772297"/>
              <a:gd name="connsiteX3" fmla="*/ 1341120 w 3997234"/>
              <a:gd name="connsiteY3" fmla="*/ 1463040 h 4772297"/>
              <a:gd name="connsiteX4" fmla="*/ 1358537 w 3997234"/>
              <a:gd name="connsiteY4" fmla="*/ 2229395 h 4772297"/>
              <a:gd name="connsiteX5" fmla="*/ 2420982 w 3997234"/>
              <a:gd name="connsiteY5" fmla="*/ 2664823 h 4772297"/>
              <a:gd name="connsiteX6" fmla="*/ 2551611 w 3997234"/>
              <a:gd name="connsiteY6" fmla="*/ 3579223 h 4772297"/>
              <a:gd name="connsiteX7" fmla="*/ 3570514 w 3997234"/>
              <a:gd name="connsiteY7" fmla="*/ 3831772 h 4772297"/>
              <a:gd name="connsiteX8" fmla="*/ 3997234 w 3997234"/>
              <a:gd name="connsiteY8" fmla="*/ 4772297 h 4772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7234" h="4772297">
                <a:moveTo>
                  <a:pt x="0" y="0"/>
                </a:moveTo>
                <a:cubicBezTo>
                  <a:pt x="171268" y="119017"/>
                  <a:pt x="342537" y="238034"/>
                  <a:pt x="391885" y="409303"/>
                </a:cubicBezTo>
                <a:cubicBezTo>
                  <a:pt x="441233" y="580572"/>
                  <a:pt x="137885" y="851989"/>
                  <a:pt x="296091" y="1027612"/>
                </a:cubicBezTo>
                <a:cubicBezTo>
                  <a:pt x="454297" y="1203235"/>
                  <a:pt x="1164046" y="1262743"/>
                  <a:pt x="1341120" y="1463040"/>
                </a:cubicBezTo>
                <a:cubicBezTo>
                  <a:pt x="1518194" y="1663337"/>
                  <a:pt x="1178560" y="2029098"/>
                  <a:pt x="1358537" y="2229395"/>
                </a:cubicBezTo>
                <a:cubicBezTo>
                  <a:pt x="1538514" y="2429692"/>
                  <a:pt x="2222136" y="2439852"/>
                  <a:pt x="2420982" y="2664823"/>
                </a:cubicBezTo>
                <a:cubicBezTo>
                  <a:pt x="2619828" y="2889794"/>
                  <a:pt x="2360022" y="3384732"/>
                  <a:pt x="2551611" y="3579223"/>
                </a:cubicBezTo>
                <a:cubicBezTo>
                  <a:pt x="2743200" y="3773714"/>
                  <a:pt x="3329577" y="3632926"/>
                  <a:pt x="3570514" y="3831772"/>
                </a:cubicBezTo>
                <a:cubicBezTo>
                  <a:pt x="3811451" y="4030618"/>
                  <a:pt x="3997234" y="4772297"/>
                  <a:pt x="3997234" y="4772297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/>
          <p:cNvSpPr/>
          <p:nvPr/>
        </p:nvSpPr>
        <p:spPr>
          <a:xfrm>
            <a:off x="4163786" y="934874"/>
            <a:ext cx="509452" cy="466411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ounded Rectangle 11"/>
          <p:cNvSpPr/>
          <p:nvPr/>
        </p:nvSpPr>
        <p:spPr>
          <a:xfrm>
            <a:off x="4323806" y="1392819"/>
            <a:ext cx="189412" cy="2481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TextBox 12"/>
          <p:cNvSpPr txBox="1"/>
          <p:nvPr/>
        </p:nvSpPr>
        <p:spPr>
          <a:xfrm>
            <a:off x="3332926" y="1083228"/>
            <a:ext cx="70557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/>
              <a:t>camera</a:t>
            </a:r>
          </a:p>
        </p:txBody>
      </p:sp>
      <p:sp>
        <p:nvSpPr>
          <p:cNvPr id="15" name="Freeform 14"/>
          <p:cNvSpPr/>
          <p:nvPr/>
        </p:nvSpPr>
        <p:spPr>
          <a:xfrm>
            <a:off x="4441371" y="1808905"/>
            <a:ext cx="572908" cy="3376748"/>
          </a:xfrm>
          <a:custGeom>
            <a:avLst/>
            <a:gdLst>
              <a:gd name="connsiteX0" fmla="*/ 393760 w 763877"/>
              <a:gd name="connsiteY0" fmla="*/ 4502331 h 4502331"/>
              <a:gd name="connsiteX1" fmla="*/ 385052 w 763877"/>
              <a:gd name="connsiteY1" fmla="*/ 3518263 h 4502331"/>
              <a:gd name="connsiteX2" fmla="*/ 759520 w 763877"/>
              <a:gd name="connsiteY2" fmla="*/ 2751908 h 4502331"/>
              <a:gd name="connsiteX3" fmla="*/ 97669 w 763877"/>
              <a:gd name="connsiteY3" fmla="*/ 2081348 h 4502331"/>
              <a:gd name="connsiteX4" fmla="*/ 489555 w 763877"/>
              <a:gd name="connsiteY4" fmla="*/ 1227908 h 4502331"/>
              <a:gd name="connsiteX5" fmla="*/ 62835 w 763877"/>
              <a:gd name="connsiteY5" fmla="*/ 618308 h 4502331"/>
              <a:gd name="connsiteX6" fmla="*/ 10583 w 763877"/>
              <a:gd name="connsiteY6" fmla="*/ 0 h 450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3877" h="4502331">
                <a:moveTo>
                  <a:pt x="393760" y="4502331"/>
                </a:moveTo>
                <a:cubicBezTo>
                  <a:pt x="358926" y="4156165"/>
                  <a:pt x="324092" y="3810000"/>
                  <a:pt x="385052" y="3518263"/>
                </a:cubicBezTo>
                <a:cubicBezTo>
                  <a:pt x="446012" y="3226526"/>
                  <a:pt x="807417" y="2991394"/>
                  <a:pt x="759520" y="2751908"/>
                </a:cubicBezTo>
                <a:cubicBezTo>
                  <a:pt x="711623" y="2512422"/>
                  <a:pt x="142663" y="2335348"/>
                  <a:pt x="97669" y="2081348"/>
                </a:cubicBezTo>
                <a:cubicBezTo>
                  <a:pt x="52675" y="1827348"/>
                  <a:pt x="495361" y="1471748"/>
                  <a:pt x="489555" y="1227908"/>
                </a:cubicBezTo>
                <a:cubicBezTo>
                  <a:pt x="483749" y="984068"/>
                  <a:pt x="142664" y="822959"/>
                  <a:pt x="62835" y="618308"/>
                </a:cubicBezTo>
                <a:cubicBezTo>
                  <a:pt x="-16994" y="413657"/>
                  <a:pt x="-3206" y="206828"/>
                  <a:pt x="10583" y="0"/>
                </a:cubicBezTo>
              </a:path>
            </a:pathLst>
          </a:custGeom>
          <a:noFill/>
          <a:ln w="38100">
            <a:solidFill>
              <a:schemeClr val="accent1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Sun 23"/>
          <p:cNvSpPr/>
          <p:nvPr/>
        </p:nvSpPr>
        <p:spPr>
          <a:xfrm>
            <a:off x="156754" y="1802430"/>
            <a:ext cx="620486" cy="548640"/>
          </a:xfrm>
          <a:prstGeom prst="sun">
            <a:avLst/>
          </a:prstGeom>
          <a:solidFill>
            <a:srgbClr val="FFF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Sun 24"/>
          <p:cNvSpPr/>
          <p:nvPr/>
        </p:nvSpPr>
        <p:spPr>
          <a:xfrm>
            <a:off x="1655669" y="885817"/>
            <a:ext cx="620486" cy="548640"/>
          </a:xfrm>
          <a:prstGeom prst="sun">
            <a:avLst/>
          </a:prstGeom>
          <a:solidFill>
            <a:srgbClr val="FF2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Sun 25"/>
          <p:cNvSpPr/>
          <p:nvPr/>
        </p:nvSpPr>
        <p:spPr>
          <a:xfrm>
            <a:off x="541063" y="1360227"/>
            <a:ext cx="620486" cy="548640"/>
          </a:xfrm>
          <a:prstGeom prst="sun">
            <a:avLst/>
          </a:prstGeom>
          <a:solidFill>
            <a:srgbClr val="0432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Imaging System: Colored Illuminant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52457" y="3693061"/>
            <a:ext cx="2631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Must be done in the dark!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 vs. Hyper- Spectral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My definitions</a:t>
            </a:r>
          </a:p>
          <a:p>
            <a:r>
              <a:rPr lang="en-US" dirty="0" smtClean="0"/>
              <a:t>MSI</a:t>
            </a:r>
          </a:p>
          <a:p>
            <a:pPr lvl="1"/>
            <a:r>
              <a:rPr lang="en-US" dirty="0" smtClean="0"/>
              <a:t>Spectral imaging system that uses filters or colored illumination</a:t>
            </a:r>
          </a:p>
          <a:p>
            <a:pPr lvl="1"/>
            <a:r>
              <a:rPr lang="en-US" dirty="0" smtClean="0"/>
              <a:t>Generally has 10’s of spectral bands without continuous spectral coverage</a:t>
            </a:r>
          </a:p>
          <a:p>
            <a:pPr lvl="1"/>
            <a:r>
              <a:rPr lang="en-US" dirty="0" smtClean="0"/>
              <a:t>Generally has higher spatial resolution</a:t>
            </a:r>
          </a:p>
          <a:p>
            <a:r>
              <a:rPr lang="en-US" dirty="0" smtClean="0"/>
              <a:t>HSI</a:t>
            </a:r>
          </a:p>
          <a:p>
            <a:pPr lvl="1"/>
            <a:r>
              <a:rPr lang="en-US" dirty="0" smtClean="0"/>
              <a:t>Uses a dispersion element to project </a:t>
            </a:r>
          </a:p>
          <a:p>
            <a:pPr marL="457200" lvl="1" indent="0">
              <a:buNone/>
            </a:pPr>
            <a:r>
              <a:rPr lang="en-US" dirty="0" smtClean="0"/>
              <a:t>“rainbow” onto detector</a:t>
            </a:r>
          </a:p>
          <a:p>
            <a:pPr lvl="1"/>
            <a:r>
              <a:rPr lang="en-US" dirty="0" smtClean="0"/>
              <a:t>Either the object or the camera has to </a:t>
            </a:r>
          </a:p>
          <a:p>
            <a:pPr marL="457200" lvl="1" indent="0">
              <a:buNone/>
            </a:pPr>
            <a:r>
              <a:rPr lang="en-US" dirty="0"/>
              <a:t>m</a:t>
            </a:r>
            <a:r>
              <a:rPr lang="en-US" dirty="0" smtClean="0"/>
              <a:t>ove</a:t>
            </a:r>
          </a:p>
          <a:p>
            <a:pPr lvl="1"/>
            <a:r>
              <a:rPr lang="en-US" dirty="0" smtClean="0"/>
              <a:t>Produces continuous spectrum per pixel</a:t>
            </a:r>
          </a:p>
          <a:p>
            <a:pPr lvl="1"/>
            <a:r>
              <a:rPr lang="en-US" dirty="0" smtClean="0"/>
              <a:t>Generally lower spatial resolution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396" y="3866606"/>
            <a:ext cx="3798226" cy="2136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78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Hyperspectral Imaging System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B8D924-526F-1246-B11B-EEAD0F579B7C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4" name="Picture 3" descr="Pushbroom_spectrome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6713" y="1540845"/>
            <a:ext cx="4755576" cy="265024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4949" y="1540845"/>
            <a:ext cx="355924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863" indent="-169863">
              <a:buFont typeface="Arial"/>
              <a:buChar char="•"/>
            </a:pP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For spectroscopy, we need to spread the light out using a 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diffraction grating or a prism</a:t>
            </a:r>
          </a:p>
          <a:p>
            <a:pPr marL="169863" indent="-169863">
              <a:buFont typeface="Arial"/>
              <a:buChar char="•"/>
            </a:pPr>
            <a:endParaRPr lang="en-US" sz="2000" dirty="0">
              <a:latin typeface="Calibri" charset="0"/>
              <a:ea typeface="Calibri" charset="0"/>
              <a:cs typeface="Calibri" charset="0"/>
            </a:endParaRPr>
          </a:p>
          <a:p>
            <a:pPr marL="169863" indent="-169863">
              <a:buFont typeface="Arial"/>
              <a:buChar char="•"/>
            </a:pP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Image is collected </a:t>
            </a:r>
            <a:r>
              <a:rPr lang="en-US" sz="2000" dirty="0" smtClean="0">
                <a:solidFill>
                  <a:srgbClr val="953735"/>
                </a:solidFill>
                <a:latin typeface="Calibri" charset="0"/>
                <a:ea typeface="Calibri" charset="0"/>
                <a:cs typeface="Calibri" charset="0"/>
              </a:rPr>
              <a:t>one line at a time</a:t>
            </a: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, 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but full spectral information is collected</a:t>
            </a: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 for each line on 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2D array</a:t>
            </a:r>
          </a:p>
          <a:p>
            <a:pPr marL="169863" indent="-169863">
              <a:buFont typeface="Arial"/>
              <a:buChar char="•"/>
            </a:pPr>
            <a:endParaRPr lang="en-US" sz="2000" dirty="0" smtClean="0">
              <a:latin typeface="Calibri" charset="0"/>
              <a:ea typeface="Calibri" charset="0"/>
              <a:cs typeface="Calibri" charset="0"/>
            </a:endParaRPr>
          </a:p>
          <a:p>
            <a:pPr marL="169863" indent="-169863">
              <a:buFont typeface="Arial"/>
              <a:buChar char="•"/>
            </a:pP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Second spatial dimension collected by platform or object motion</a:t>
            </a:r>
            <a:endParaRPr lang="en-US" sz="20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60566" y="4587832"/>
            <a:ext cx="13834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2D detector array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76713" y="5095664"/>
            <a:ext cx="13834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1D collection aperture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0" name="Up Arrow 9"/>
          <p:cNvSpPr/>
          <p:nvPr/>
        </p:nvSpPr>
        <p:spPr>
          <a:xfrm>
            <a:off x="4694610" y="4388666"/>
            <a:ext cx="272678" cy="706998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p Arrow 10"/>
          <p:cNvSpPr/>
          <p:nvPr/>
        </p:nvSpPr>
        <p:spPr>
          <a:xfrm>
            <a:off x="8286750" y="3834068"/>
            <a:ext cx="272678" cy="706998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38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Calibration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Camera records digital counts – raw data</a:t>
            </a:r>
          </a:p>
          <a:p>
            <a:endParaRPr lang="en-US" dirty="0"/>
          </a:p>
          <a:p>
            <a:r>
              <a:rPr lang="en-US" dirty="0" smtClean="0"/>
              <a:t>Can be converted to radiance (physical units) with calibration coefficients</a:t>
            </a:r>
          </a:p>
          <a:p>
            <a:endParaRPr lang="en-US" dirty="0"/>
          </a:p>
          <a:p>
            <a:r>
              <a:rPr lang="en-US" dirty="0" smtClean="0"/>
              <a:t>Can be converted to reflectance with known target in scene</a:t>
            </a:r>
          </a:p>
          <a:p>
            <a:endParaRPr lang="en-US" dirty="0"/>
          </a:p>
          <a:p>
            <a:r>
              <a:rPr lang="en-US" dirty="0" smtClean="0"/>
              <a:t>Different from color balancing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04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2396612" y="1233333"/>
            <a:ext cx="2249130" cy="1519084"/>
            <a:chOff x="3215147" y="442452"/>
            <a:chExt cx="2998840" cy="2025445"/>
          </a:xfrm>
        </p:grpSpPr>
        <p:grpSp>
          <p:nvGrpSpPr>
            <p:cNvPr id="16" name="Group 15"/>
            <p:cNvGrpSpPr/>
            <p:nvPr/>
          </p:nvGrpSpPr>
          <p:grpSpPr>
            <a:xfrm>
              <a:off x="3416709" y="653845"/>
              <a:ext cx="2595716" cy="1602658"/>
              <a:chOff x="6508955" y="934065"/>
              <a:chExt cx="2595716" cy="1602658"/>
            </a:xfrm>
          </p:grpSpPr>
          <p:sp>
            <p:nvSpPr>
              <p:cNvPr id="17" name="Rounded Rectangle 16"/>
              <p:cNvSpPr/>
              <p:nvPr/>
            </p:nvSpPr>
            <p:spPr>
              <a:xfrm>
                <a:off x="6508955" y="934065"/>
                <a:ext cx="1465006" cy="1219200"/>
              </a:xfrm>
              <a:prstGeom prst="roundRect">
                <a:avLst/>
              </a:prstGeom>
              <a:solidFill>
                <a:srgbClr val="0432F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8" name="Triangle 17"/>
              <p:cNvSpPr/>
              <p:nvPr/>
            </p:nvSpPr>
            <p:spPr>
              <a:xfrm>
                <a:off x="7924800" y="1356852"/>
                <a:ext cx="1179871" cy="1179871"/>
              </a:xfrm>
              <a:prstGeom prst="triangle">
                <a:avLst/>
              </a:prstGeom>
              <a:solidFill>
                <a:srgbClr val="0432F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8" name="Rectangle 7"/>
            <p:cNvSpPr/>
            <p:nvPr/>
          </p:nvSpPr>
          <p:spPr>
            <a:xfrm>
              <a:off x="3215147" y="442452"/>
              <a:ext cx="2998840" cy="202544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066072" y="1233333"/>
            <a:ext cx="2249130" cy="1519084"/>
            <a:chOff x="6754762" y="560436"/>
            <a:chExt cx="2998840" cy="2025445"/>
          </a:xfrm>
        </p:grpSpPr>
        <p:sp>
          <p:nvSpPr>
            <p:cNvPr id="20" name="Rounded Rectangle 19"/>
            <p:cNvSpPr/>
            <p:nvPr/>
          </p:nvSpPr>
          <p:spPr>
            <a:xfrm>
              <a:off x="6838340" y="653845"/>
              <a:ext cx="1465006" cy="1219200"/>
            </a:xfrm>
            <a:prstGeom prst="roundRect">
              <a:avLst/>
            </a:prstGeom>
            <a:solidFill>
              <a:srgbClr val="FF2600">
                <a:alpha val="4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Triangle 20"/>
            <p:cNvSpPr/>
            <p:nvPr/>
          </p:nvSpPr>
          <p:spPr>
            <a:xfrm>
              <a:off x="8254185" y="1076632"/>
              <a:ext cx="1179871" cy="1179871"/>
            </a:xfrm>
            <a:prstGeom prst="triangle">
              <a:avLst/>
            </a:prstGeom>
            <a:solidFill>
              <a:srgbClr val="FF2600">
                <a:alpha val="4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754762" y="560436"/>
              <a:ext cx="2998840" cy="202544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176183" y="3722123"/>
            <a:ext cx="2249130" cy="1519084"/>
            <a:chOff x="3215147" y="442452"/>
            <a:chExt cx="2998840" cy="2025445"/>
          </a:xfrm>
        </p:grpSpPr>
        <p:grpSp>
          <p:nvGrpSpPr>
            <p:cNvPr id="27" name="Group 26"/>
            <p:cNvGrpSpPr/>
            <p:nvPr/>
          </p:nvGrpSpPr>
          <p:grpSpPr>
            <a:xfrm>
              <a:off x="3416709" y="653845"/>
              <a:ext cx="2595716" cy="1602658"/>
              <a:chOff x="6508955" y="934065"/>
              <a:chExt cx="2595716" cy="1602658"/>
            </a:xfrm>
          </p:grpSpPr>
          <p:sp>
            <p:nvSpPr>
              <p:cNvPr id="29" name="Rounded Rectangle 28"/>
              <p:cNvSpPr/>
              <p:nvPr/>
            </p:nvSpPr>
            <p:spPr>
              <a:xfrm>
                <a:off x="6508955" y="934065"/>
                <a:ext cx="1465006" cy="1219200"/>
              </a:xfrm>
              <a:prstGeom prst="roundRect">
                <a:avLst/>
              </a:prstGeom>
              <a:solidFill>
                <a:srgbClr val="0432F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0" name="Triangle 29"/>
              <p:cNvSpPr/>
              <p:nvPr/>
            </p:nvSpPr>
            <p:spPr>
              <a:xfrm>
                <a:off x="7924800" y="1356852"/>
                <a:ext cx="1179871" cy="1179871"/>
              </a:xfrm>
              <a:prstGeom prst="triangle">
                <a:avLst/>
              </a:prstGeom>
              <a:solidFill>
                <a:srgbClr val="0432F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28" name="Rectangle 27"/>
            <p:cNvSpPr/>
            <p:nvPr/>
          </p:nvSpPr>
          <p:spPr>
            <a:xfrm>
              <a:off x="3215147" y="442452"/>
              <a:ext cx="2998840" cy="202544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176183" y="3722123"/>
            <a:ext cx="2249130" cy="1519084"/>
            <a:chOff x="6754762" y="560436"/>
            <a:chExt cx="2998840" cy="2025445"/>
          </a:xfrm>
        </p:grpSpPr>
        <p:sp>
          <p:nvSpPr>
            <p:cNvPr id="40" name="Rounded Rectangle 39"/>
            <p:cNvSpPr/>
            <p:nvPr/>
          </p:nvSpPr>
          <p:spPr>
            <a:xfrm>
              <a:off x="6838340" y="653845"/>
              <a:ext cx="1465006" cy="1219200"/>
            </a:xfrm>
            <a:prstGeom prst="roundRect">
              <a:avLst/>
            </a:prstGeom>
            <a:solidFill>
              <a:srgbClr val="FF2600">
                <a:alpha val="4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" name="Triangle 40"/>
            <p:cNvSpPr/>
            <p:nvPr/>
          </p:nvSpPr>
          <p:spPr>
            <a:xfrm>
              <a:off x="8254185" y="1076632"/>
              <a:ext cx="1179871" cy="1179871"/>
            </a:xfrm>
            <a:prstGeom prst="triangle">
              <a:avLst/>
            </a:prstGeom>
            <a:solidFill>
              <a:srgbClr val="FF2600">
                <a:alpha val="4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754762" y="560436"/>
              <a:ext cx="2998840" cy="202544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190637" y="3799554"/>
            <a:ext cx="2249130" cy="1519084"/>
            <a:chOff x="6754762" y="560436"/>
            <a:chExt cx="2998840" cy="2025445"/>
          </a:xfrm>
        </p:grpSpPr>
        <p:sp>
          <p:nvSpPr>
            <p:cNvPr id="44" name="Rounded Rectangle 43"/>
            <p:cNvSpPr/>
            <p:nvPr/>
          </p:nvSpPr>
          <p:spPr>
            <a:xfrm>
              <a:off x="6838340" y="653845"/>
              <a:ext cx="1465006" cy="1219200"/>
            </a:xfrm>
            <a:prstGeom prst="roundRect">
              <a:avLst/>
            </a:prstGeom>
            <a:solidFill>
              <a:srgbClr val="FF2600">
                <a:alpha val="4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5" name="Triangle 44"/>
            <p:cNvSpPr/>
            <p:nvPr/>
          </p:nvSpPr>
          <p:spPr>
            <a:xfrm>
              <a:off x="8254185" y="1076632"/>
              <a:ext cx="1179871" cy="1179871"/>
            </a:xfrm>
            <a:prstGeom prst="triangle">
              <a:avLst/>
            </a:prstGeom>
            <a:solidFill>
              <a:srgbClr val="FF2600">
                <a:alpha val="4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6754762" y="560436"/>
              <a:ext cx="2998840" cy="202544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102146" y="3714749"/>
            <a:ext cx="2249130" cy="1519084"/>
            <a:chOff x="3215147" y="442452"/>
            <a:chExt cx="2998840" cy="2025445"/>
          </a:xfrm>
        </p:grpSpPr>
        <p:grpSp>
          <p:nvGrpSpPr>
            <p:cNvPr id="48" name="Group 47"/>
            <p:cNvGrpSpPr/>
            <p:nvPr/>
          </p:nvGrpSpPr>
          <p:grpSpPr>
            <a:xfrm>
              <a:off x="3416709" y="653845"/>
              <a:ext cx="2595716" cy="1602658"/>
              <a:chOff x="6508955" y="934065"/>
              <a:chExt cx="2595716" cy="1602658"/>
            </a:xfrm>
          </p:grpSpPr>
          <p:sp>
            <p:nvSpPr>
              <p:cNvPr id="50" name="Rounded Rectangle 49"/>
              <p:cNvSpPr/>
              <p:nvPr/>
            </p:nvSpPr>
            <p:spPr>
              <a:xfrm>
                <a:off x="6508955" y="934065"/>
                <a:ext cx="1465006" cy="1219200"/>
              </a:xfrm>
              <a:prstGeom prst="roundRect">
                <a:avLst/>
              </a:prstGeom>
              <a:solidFill>
                <a:srgbClr val="0432F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1" name="Triangle 50"/>
              <p:cNvSpPr/>
              <p:nvPr/>
            </p:nvSpPr>
            <p:spPr>
              <a:xfrm>
                <a:off x="7924800" y="1356852"/>
                <a:ext cx="1179871" cy="1179871"/>
              </a:xfrm>
              <a:prstGeom prst="triangle">
                <a:avLst/>
              </a:prstGeom>
              <a:solidFill>
                <a:srgbClr val="0432F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49" name="Rectangle 48"/>
            <p:cNvSpPr/>
            <p:nvPr/>
          </p:nvSpPr>
          <p:spPr>
            <a:xfrm>
              <a:off x="3215147" y="442452"/>
              <a:ext cx="2998840" cy="202544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199103" y="1418363"/>
            <a:ext cx="207952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/>
              <a:t>Two images of same object at different wavelengths </a:t>
            </a:r>
            <a:r>
              <a:rPr lang="en-US" sz="1350"/>
              <a:t>but slightly offset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349477" y="5315922"/>
            <a:ext cx="190254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Images simply overlaid in pixel space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363930" y="5378605"/>
            <a:ext cx="190254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Images registered </a:t>
            </a:r>
            <a:r>
              <a:rPr lang="en-US" sz="1350"/>
              <a:t>by content</a:t>
            </a:r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Registration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89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Spatial Image Processing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Uses information contained in the spatial domain</a:t>
            </a:r>
          </a:p>
          <a:p>
            <a:pPr lvl="1"/>
            <a:r>
              <a:rPr lang="en-US" dirty="0" smtClean="0"/>
              <a:t>Pixels are next to each other</a:t>
            </a:r>
          </a:p>
          <a:p>
            <a:endParaRPr lang="en-US" dirty="0"/>
          </a:p>
          <a:p>
            <a:r>
              <a:rPr lang="en-US" dirty="0" smtClean="0"/>
              <a:t>Typically (but not always) done on a single band image</a:t>
            </a:r>
          </a:p>
          <a:p>
            <a:endParaRPr lang="en-US" dirty="0" smtClean="0"/>
          </a:p>
          <a:p>
            <a:r>
              <a:rPr lang="en-US" dirty="0" smtClean="0"/>
              <a:t>Examples</a:t>
            </a:r>
          </a:p>
          <a:p>
            <a:pPr lvl="1"/>
            <a:r>
              <a:rPr lang="en-US" dirty="0" smtClean="0"/>
              <a:t>Sharpening and filtering, attempting to remove blur</a:t>
            </a:r>
          </a:p>
          <a:p>
            <a:pPr lvl="1"/>
            <a:r>
              <a:rPr lang="en-US" dirty="0" smtClean="0"/>
              <a:t>Edge detection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307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Spatial Image Processing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395" y="1200375"/>
            <a:ext cx="4958483" cy="15544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815" y="2888364"/>
            <a:ext cx="4926912" cy="15544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028" y="4576354"/>
            <a:ext cx="4916699" cy="15544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32114" y="1792949"/>
            <a:ext cx="2413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RGB </a:t>
            </a:r>
            <a:r>
              <a:rPr lang="en-US" smtClean="0"/>
              <a:t>from hyperspectral</a:t>
            </a:r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776104" y="3480938"/>
            <a:ext cx="1125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PC band 1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419724" y="5168927"/>
            <a:ext cx="1838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High Pass Filtered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012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Spectral Imaging Processing: Signatures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950" y="1246190"/>
            <a:ext cx="3649073" cy="4879975"/>
          </a:xfrm>
        </p:spPr>
        <p:txBody>
          <a:bodyPr/>
          <a:lstStyle/>
          <a:p>
            <a:r>
              <a:rPr lang="en-US" dirty="0" smtClean="0"/>
              <a:t>The actual measurement in each band</a:t>
            </a:r>
          </a:p>
          <a:p>
            <a:endParaRPr lang="en-US" dirty="0"/>
          </a:p>
          <a:p>
            <a:r>
              <a:rPr lang="en-US" dirty="0" smtClean="0"/>
              <a:t>How “bright” is this object in this band relative to the other bands?</a:t>
            </a:r>
          </a:p>
          <a:p>
            <a:endParaRPr lang="en-US" dirty="0"/>
          </a:p>
          <a:p>
            <a:r>
              <a:rPr lang="en-US" dirty="0" smtClean="0"/>
              <a:t>Useful for identifying bands of high contrast and for assessing spectral similarity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061" y="1715588"/>
            <a:ext cx="4828020" cy="34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7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Hyperspectral Pixel Signatures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171" y="1633583"/>
            <a:ext cx="5080000" cy="355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4950" y="2647406"/>
            <a:ext cx="29785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Spectral measurement (reflectance) as a function </a:t>
            </a:r>
            <a:r>
              <a:rPr lang="en-US" smtClean="0"/>
              <a:t>of wavelength for three different materials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804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Spectral Signatures in the Color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950" y="1246190"/>
            <a:ext cx="4388101" cy="4879975"/>
          </a:xfrm>
        </p:spPr>
        <p:txBody>
          <a:bodyPr/>
          <a:lstStyle/>
          <a:p>
            <a:r>
              <a:rPr lang="en-US" dirty="0" smtClean="0"/>
              <a:t>We think of pixels as points in a space where the axes are the various colors</a:t>
            </a:r>
          </a:p>
          <a:p>
            <a:endParaRPr lang="en-US" dirty="0"/>
          </a:p>
          <a:p>
            <a:r>
              <a:rPr lang="en-US" dirty="0" smtClean="0"/>
              <a:t>Specific colors fall on the axes, mixtures fall in the </a:t>
            </a:r>
            <a:r>
              <a:rPr lang="en-US" dirty="0" smtClean="0"/>
              <a:t>space in between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Provides a mathematical description of the data that is useful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 dirty="0">
              <a:solidFill>
                <a:prstClr val="black"/>
              </a:solidFill>
            </a:endParaRPr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4763159" y="1619794"/>
            <a:ext cx="3822922" cy="3269286"/>
            <a:chOff x="2342606" y="342744"/>
            <a:chExt cx="6487315" cy="5547822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4380973" y="451442"/>
              <a:ext cx="0" cy="4090219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>
              <a:off x="4081091" y="4172954"/>
              <a:ext cx="4566520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/>
            <p:cNvSpPr/>
            <p:nvPr/>
          </p:nvSpPr>
          <p:spPr>
            <a:xfrm>
              <a:off x="4814015" y="599566"/>
              <a:ext cx="213310" cy="225019"/>
            </a:xfrm>
            <a:prstGeom prst="ellipse">
              <a:avLst/>
            </a:prstGeom>
            <a:solidFill>
              <a:srgbClr val="043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2983212" y="5329263"/>
              <a:ext cx="213310" cy="225019"/>
            </a:xfrm>
            <a:prstGeom prst="ellipse">
              <a:avLst/>
            </a:prstGeom>
            <a:solidFill>
              <a:srgbClr val="008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8330874" y="3677264"/>
              <a:ext cx="213310" cy="2250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/>
            <p:cNvCxnSpPr/>
            <p:nvPr/>
          </p:nvCxnSpPr>
          <p:spPr>
            <a:xfrm flipH="1">
              <a:off x="2342606" y="2690949"/>
              <a:ext cx="4249783" cy="2830285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8330874" y="4284617"/>
              <a:ext cx="4990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red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18039" y="342744"/>
              <a:ext cx="5966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blue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490652" y="5521234"/>
              <a:ext cx="723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green</a:t>
              </a:r>
              <a:endParaRPr lang="en-US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4966415" y="751966"/>
              <a:ext cx="213310" cy="225019"/>
            </a:xfrm>
            <a:prstGeom prst="ellipse">
              <a:avLst/>
            </a:prstGeom>
            <a:solidFill>
              <a:srgbClr val="043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5014263" y="407275"/>
              <a:ext cx="213310" cy="225019"/>
            </a:xfrm>
            <a:prstGeom prst="ellipse">
              <a:avLst/>
            </a:prstGeom>
            <a:solidFill>
              <a:srgbClr val="043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4712041" y="904366"/>
              <a:ext cx="213310" cy="225019"/>
            </a:xfrm>
            <a:prstGeom prst="ellipse">
              <a:avLst/>
            </a:prstGeom>
            <a:solidFill>
              <a:srgbClr val="043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3135612" y="5481663"/>
              <a:ext cx="213310" cy="225019"/>
            </a:xfrm>
            <a:prstGeom prst="ellipse">
              <a:avLst/>
            </a:prstGeom>
            <a:solidFill>
              <a:srgbClr val="008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3179762" y="5184950"/>
              <a:ext cx="213310" cy="225019"/>
            </a:xfrm>
            <a:prstGeom prst="ellipse">
              <a:avLst/>
            </a:prstGeom>
            <a:solidFill>
              <a:srgbClr val="008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8088413" y="3742295"/>
              <a:ext cx="213310" cy="2250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8049932" y="3276669"/>
              <a:ext cx="213310" cy="2250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8335393" y="3435111"/>
              <a:ext cx="213310" cy="2250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91793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234950" y="1109664"/>
            <a:ext cx="4728105" cy="4527603"/>
            <a:chOff x="219695" y="717213"/>
            <a:chExt cx="6304140" cy="6036804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2012242" y="791077"/>
              <a:ext cx="0" cy="4090219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 flipH="1">
              <a:off x="1712360" y="4512589"/>
              <a:ext cx="4566520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/>
            <p:cNvSpPr/>
            <p:nvPr/>
          </p:nvSpPr>
          <p:spPr>
            <a:xfrm rot="5138237">
              <a:off x="3710171" y="1644597"/>
              <a:ext cx="213310" cy="225019"/>
            </a:xfrm>
            <a:prstGeom prst="ellipse">
              <a:avLst/>
            </a:prstGeom>
            <a:solidFill>
              <a:srgbClr val="043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" name="Oval 17"/>
            <p:cNvSpPr/>
            <p:nvPr/>
          </p:nvSpPr>
          <p:spPr>
            <a:xfrm>
              <a:off x="4496078" y="2729867"/>
              <a:ext cx="213310" cy="2250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962143" y="4624252"/>
              <a:ext cx="561692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red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265663" y="717213"/>
              <a:ext cx="658728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blue</a:t>
              </a:r>
            </a:p>
          </p:txBody>
        </p:sp>
        <p:sp>
          <p:nvSpPr>
            <p:cNvPr id="37" name="Oval 36"/>
            <p:cNvSpPr/>
            <p:nvPr/>
          </p:nvSpPr>
          <p:spPr>
            <a:xfrm rot="5138237">
              <a:off x="3862571" y="1796997"/>
              <a:ext cx="213310" cy="225019"/>
            </a:xfrm>
            <a:prstGeom prst="ellipse">
              <a:avLst/>
            </a:prstGeom>
            <a:solidFill>
              <a:srgbClr val="043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8" name="Oval 37"/>
            <p:cNvSpPr/>
            <p:nvPr/>
          </p:nvSpPr>
          <p:spPr>
            <a:xfrm rot="5138237">
              <a:off x="3910419" y="1452306"/>
              <a:ext cx="213310" cy="225019"/>
            </a:xfrm>
            <a:prstGeom prst="ellipse">
              <a:avLst/>
            </a:prstGeom>
            <a:solidFill>
              <a:srgbClr val="043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" name="Oval 38"/>
            <p:cNvSpPr/>
            <p:nvPr/>
          </p:nvSpPr>
          <p:spPr>
            <a:xfrm rot="5138237">
              <a:off x="3608197" y="1949397"/>
              <a:ext cx="213310" cy="225019"/>
            </a:xfrm>
            <a:prstGeom prst="ellipse">
              <a:avLst/>
            </a:prstGeom>
            <a:solidFill>
              <a:srgbClr val="043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3" name="Oval 42"/>
            <p:cNvSpPr/>
            <p:nvPr/>
          </p:nvSpPr>
          <p:spPr>
            <a:xfrm>
              <a:off x="4253617" y="2794898"/>
              <a:ext cx="213310" cy="2250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5" name="Oval 44"/>
            <p:cNvSpPr/>
            <p:nvPr/>
          </p:nvSpPr>
          <p:spPr>
            <a:xfrm>
              <a:off x="4215136" y="2329272"/>
              <a:ext cx="213310" cy="2250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6" name="Oval 45"/>
            <p:cNvSpPr/>
            <p:nvPr/>
          </p:nvSpPr>
          <p:spPr>
            <a:xfrm>
              <a:off x="4500597" y="2487714"/>
              <a:ext cx="213310" cy="2250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" name="Oval 18"/>
            <p:cNvSpPr/>
            <p:nvPr/>
          </p:nvSpPr>
          <p:spPr>
            <a:xfrm rot="4500000">
              <a:off x="3962867" y="4968532"/>
              <a:ext cx="213310" cy="225019"/>
            </a:xfrm>
            <a:prstGeom prst="ellipse">
              <a:avLst/>
            </a:prstGeom>
            <a:solidFill>
              <a:srgbClr val="043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" name="Oval 19"/>
            <p:cNvSpPr/>
            <p:nvPr/>
          </p:nvSpPr>
          <p:spPr>
            <a:xfrm>
              <a:off x="4738539" y="5160823"/>
              <a:ext cx="213310" cy="2250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Oval 20"/>
            <p:cNvSpPr/>
            <p:nvPr/>
          </p:nvSpPr>
          <p:spPr>
            <a:xfrm rot="4500000">
              <a:off x="4115267" y="5120932"/>
              <a:ext cx="213310" cy="225019"/>
            </a:xfrm>
            <a:prstGeom prst="ellipse">
              <a:avLst/>
            </a:prstGeom>
            <a:solidFill>
              <a:srgbClr val="043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" name="Oval 21"/>
            <p:cNvSpPr/>
            <p:nvPr/>
          </p:nvSpPr>
          <p:spPr>
            <a:xfrm rot="4500000">
              <a:off x="4163115" y="4776241"/>
              <a:ext cx="213310" cy="225019"/>
            </a:xfrm>
            <a:prstGeom prst="ellipse">
              <a:avLst/>
            </a:prstGeom>
            <a:solidFill>
              <a:srgbClr val="043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Oval 22"/>
            <p:cNvSpPr/>
            <p:nvPr/>
          </p:nvSpPr>
          <p:spPr>
            <a:xfrm rot="4500000">
              <a:off x="3860893" y="5273332"/>
              <a:ext cx="213310" cy="225019"/>
            </a:xfrm>
            <a:prstGeom prst="ellipse">
              <a:avLst/>
            </a:prstGeom>
            <a:solidFill>
              <a:srgbClr val="043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" name="Oval 23"/>
            <p:cNvSpPr/>
            <p:nvPr/>
          </p:nvSpPr>
          <p:spPr>
            <a:xfrm>
              <a:off x="4496078" y="5225854"/>
              <a:ext cx="213310" cy="2250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" name="Oval 24"/>
            <p:cNvSpPr/>
            <p:nvPr/>
          </p:nvSpPr>
          <p:spPr>
            <a:xfrm>
              <a:off x="4457597" y="4760228"/>
              <a:ext cx="213310" cy="2250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" name="Oval 26"/>
            <p:cNvSpPr/>
            <p:nvPr/>
          </p:nvSpPr>
          <p:spPr>
            <a:xfrm>
              <a:off x="4743058" y="4918670"/>
              <a:ext cx="213310" cy="2250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" name="Rectangle 1"/>
            <p:cNvSpPr/>
            <p:nvPr/>
          </p:nvSpPr>
          <p:spPr>
            <a:xfrm>
              <a:off x="3696889" y="4624251"/>
              <a:ext cx="1434326" cy="10368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150725" y="5799909"/>
              <a:ext cx="2527264" cy="954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i="1" dirty="0"/>
                <a:t>As seen from the red axis: difficult to separate</a:t>
              </a:r>
            </a:p>
          </p:txBody>
        </p:sp>
        <p:sp>
          <p:nvSpPr>
            <p:cNvPr id="61" name="Oval 60"/>
            <p:cNvSpPr/>
            <p:nvPr/>
          </p:nvSpPr>
          <p:spPr>
            <a:xfrm rot="5138237">
              <a:off x="1274279" y="1783470"/>
              <a:ext cx="213310" cy="225019"/>
            </a:xfrm>
            <a:prstGeom prst="ellipse">
              <a:avLst/>
            </a:prstGeom>
            <a:solidFill>
              <a:srgbClr val="043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2" name="Oval 61"/>
            <p:cNvSpPr/>
            <p:nvPr/>
          </p:nvSpPr>
          <p:spPr>
            <a:xfrm>
              <a:off x="1495121" y="2868740"/>
              <a:ext cx="213310" cy="2250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3" name="Oval 62"/>
            <p:cNvSpPr/>
            <p:nvPr/>
          </p:nvSpPr>
          <p:spPr>
            <a:xfrm rot="5138237">
              <a:off x="1426679" y="1935870"/>
              <a:ext cx="213310" cy="225019"/>
            </a:xfrm>
            <a:prstGeom prst="ellipse">
              <a:avLst/>
            </a:prstGeom>
            <a:solidFill>
              <a:srgbClr val="043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4" name="Oval 63"/>
            <p:cNvSpPr/>
            <p:nvPr/>
          </p:nvSpPr>
          <p:spPr>
            <a:xfrm rot="5138237">
              <a:off x="1474527" y="1591179"/>
              <a:ext cx="213310" cy="225019"/>
            </a:xfrm>
            <a:prstGeom prst="ellipse">
              <a:avLst/>
            </a:prstGeom>
            <a:solidFill>
              <a:srgbClr val="043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5" name="Oval 64"/>
            <p:cNvSpPr/>
            <p:nvPr/>
          </p:nvSpPr>
          <p:spPr>
            <a:xfrm rot="5138237">
              <a:off x="1172305" y="2088270"/>
              <a:ext cx="213310" cy="225019"/>
            </a:xfrm>
            <a:prstGeom prst="ellipse">
              <a:avLst/>
            </a:prstGeom>
            <a:solidFill>
              <a:srgbClr val="043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6" name="Oval 65"/>
            <p:cNvSpPr/>
            <p:nvPr/>
          </p:nvSpPr>
          <p:spPr>
            <a:xfrm>
              <a:off x="1252660" y="2933771"/>
              <a:ext cx="213310" cy="2250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7" name="Oval 66"/>
            <p:cNvSpPr/>
            <p:nvPr/>
          </p:nvSpPr>
          <p:spPr>
            <a:xfrm>
              <a:off x="1214179" y="2468145"/>
              <a:ext cx="213310" cy="2250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8" name="Oval 67"/>
            <p:cNvSpPr/>
            <p:nvPr/>
          </p:nvSpPr>
          <p:spPr>
            <a:xfrm>
              <a:off x="1499640" y="2626587"/>
              <a:ext cx="213310" cy="2250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965334" y="1476961"/>
              <a:ext cx="895405" cy="1774436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0" name="TextBox 69"/>
            <p:cNvSpPr txBox="1"/>
            <p:nvPr/>
          </p:nvSpPr>
          <p:spPr>
            <a:xfrm rot="16200000">
              <a:off x="-911059" y="2025625"/>
              <a:ext cx="293861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i="1" dirty="0"/>
                <a:t>As seen from </a:t>
              </a:r>
              <a:r>
                <a:rPr lang="en-US" sz="1350" i="1"/>
                <a:t>the blue axis</a:t>
              </a:r>
              <a:r>
                <a:rPr lang="en-US" sz="1350" i="1" dirty="0"/>
                <a:t>: difficult to separate</a:t>
              </a:r>
            </a:p>
          </p:txBody>
        </p:sp>
      </p:grp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Principal Components Analysis (PCA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225142" y="1763342"/>
            <a:ext cx="33876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>
              <a:buFont typeface="Arial" charset="0"/>
              <a:buChar char="•"/>
            </a:pPr>
            <a:r>
              <a:rPr lang="en-US" dirty="0" smtClean="0"/>
              <a:t>Consider this collection of pixels in two colors</a:t>
            </a:r>
          </a:p>
          <a:p>
            <a:pPr marL="173038" indent="-173038">
              <a:buFont typeface="Arial" charset="0"/>
              <a:buChar char="•"/>
            </a:pPr>
            <a:r>
              <a:rPr lang="en-US" dirty="0" smtClean="0"/>
              <a:t>They </a:t>
            </a:r>
            <a:r>
              <a:rPr lang="en-US" dirty="0" smtClean="0"/>
              <a:t>represent two different materials, but their color differences are subtle</a:t>
            </a:r>
          </a:p>
          <a:p>
            <a:pPr marL="173038" indent="-173038">
              <a:buFont typeface="Arial" charset="0"/>
              <a:buChar char="•"/>
            </a:pPr>
            <a:r>
              <a:rPr lang="en-US" dirty="0" smtClean="0"/>
              <a:t>Looking at them in either red or blue alone makes it difficult to distinguish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90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Principal Components Analysis (PCA)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 dirty="0">
              <a:solidFill>
                <a:prstClr val="black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554650" y="1374566"/>
            <a:ext cx="5365207" cy="3520077"/>
            <a:chOff x="3773345" y="1062446"/>
            <a:chExt cx="7153609" cy="4693436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4519924" y="1522597"/>
              <a:ext cx="0" cy="4090219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>
              <a:off x="4220042" y="5244109"/>
              <a:ext cx="4566520" cy="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8469825" y="5355773"/>
              <a:ext cx="561692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red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773345" y="1448733"/>
              <a:ext cx="658728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blue</a:t>
              </a:r>
            </a:p>
          </p:txBody>
        </p:sp>
        <p:sp>
          <p:nvSpPr>
            <p:cNvPr id="10" name="Oval 9"/>
            <p:cNvSpPr/>
            <p:nvPr/>
          </p:nvSpPr>
          <p:spPr>
            <a:xfrm rot="5138237">
              <a:off x="5811297" y="2379035"/>
              <a:ext cx="213310" cy="225019"/>
            </a:xfrm>
            <a:prstGeom prst="ellipse">
              <a:avLst/>
            </a:prstGeom>
            <a:solidFill>
              <a:srgbClr val="043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Oval 10"/>
            <p:cNvSpPr/>
            <p:nvPr/>
          </p:nvSpPr>
          <p:spPr>
            <a:xfrm>
              <a:off x="6597204" y="3464305"/>
              <a:ext cx="213310" cy="2250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" name="Oval 11"/>
            <p:cNvSpPr/>
            <p:nvPr/>
          </p:nvSpPr>
          <p:spPr>
            <a:xfrm rot="5138237">
              <a:off x="5963697" y="2531435"/>
              <a:ext cx="213310" cy="225019"/>
            </a:xfrm>
            <a:prstGeom prst="ellipse">
              <a:avLst/>
            </a:prstGeom>
            <a:solidFill>
              <a:srgbClr val="043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Oval 12"/>
            <p:cNvSpPr/>
            <p:nvPr/>
          </p:nvSpPr>
          <p:spPr>
            <a:xfrm rot="5138237">
              <a:off x="6011545" y="2186744"/>
              <a:ext cx="213310" cy="225019"/>
            </a:xfrm>
            <a:prstGeom prst="ellipse">
              <a:avLst/>
            </a:prstGeom>
            <a:solidFill>
              <a:srgbClr val="043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Oval 13"/>
            <p:cNvSpPr/>
            <p:nvPr/>
          </p:nvSpPr>
          <p:spPr>
            <a:xfrm rot="5138237">
              <a:off x="5709323" y="2683835"/>
              <a:ext cx="213310" cy="225019"/>
            </a:xfrm>
            <a:prstGeom prst="ellipse">
              <a:avLst/>
            </a:prstGeom>
            <a:solidFill>
              <a:srgbClr val="043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Oval 14"/>
            <p:cNvSpPr/>
            <p:nvPr/>
          </p:nvSpPr>
          <p:spPr>
            <a:xfrm>
              <a:off x="6354743" y="3529336"/>
              <a:ext cx="213310" cy="2250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Oval 15"/>
            <p:cNvSpPr/>
            <p:nvPr/>
          </p:nvSpPr>
          <p:spPr>
            <a:xfrm>
              <a:off x="6316262" y="3063710"/>
              <a:ext cx="213310" cy="2250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Oval 16"/>
            <p:cNvSpPr/>
            <p:nvPr/>
          </p:nvSpPr>
          <p:spPr>
            <a:xfrm>
              <a:off x="6601723" y="3222152"/>
              <a:ext cx="213310" cy="2250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5120640" y="1062446"/>
              <a:ext cx="2342606" cy="3812957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>
              <a:off x="5067194" y="1004771"/>
              <a:ext cx="2342606" cy="3812957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8054866" y="1337931"/>
              <a:ext cx="1647460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/>
                <a:t>new PCA axis 2</a:t>
              </a:r>
              <a:endParaRPr lang="en-US" sz="135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463246" y="4451259"/>
              <a:ext cx="1647460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new PCA axis 1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325163" y="2796345"/>
              <a:ext cx="2601791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dirty="0"/>
                <a:t>Points are now easy to separate in </a:t>
              </a:r>
              <a:r>
                <a:rPr lang="en-US" sz="1350"/>
                <a:t>PCA band 1</a:t>
              </a:r>
              <a:endParaRPr lang="en-US" sz="1350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258924" y="1719679"/>
            <a:ext cx="338763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>
              <a:buFont typeface="Arial" charset="0"/>
              <a:buChar char="•"/>
            </a:pPr>
            <a:r>
              <a:rPr lang="en-US" dirty="0" smtClean="0"/>
              <a:t>PCA provides a way to represent them with new axes</a:t>
            </a:r>
          </a:p>
          <a:p>
            <a:pPr marL="173038" indent="-173038">
              <a:buFont typeface="Arial" charset="0"/>
              <a:buChar char="•"/>
            </a:pPr>
            <a:r>
              <a:rPr lang="en-US" dirty="0" smtClean="0"/>
              <a:t>New axes are derived to maximize separation in first PCA dimension (band)</a:t>
            </a:r>
          </a:p>
          <a:p>
            <a:pPr marL="173038" indent="-173038">
              <a:buFont typeface="Arial" charset="0"/>
              <a:buChar char="•"/>
            </a:pPr>
            <a:r>
              <a:rPr lang="en-US" dirty="0" smtClean="0"/>
              <a:t>Now materials are easy to separate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76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Principal Components Analysis (PCA)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34950" y="1246190"/>
            <a:ext cx="4589599" cy="4879975"/>
          </a:xfrm>
        </p:spPr>
        <p:txBody>
          <a:bodyPr/>
          <a:lstStyle/>
          <a:p>
            <a:r>
              <a:rPr lang="en-US" dirty="0" smtClean="0"/>
              <a:t>What’s that weird plot ENVI gives me </a:t>
            </a:r>
            <a:r>
              <a:rPr lang="en-US" smtClean="0"/>
              <a:t>when I run </a:t>
            </a:r>
            <a:r>
              <a:rPr lang="en-US" dirty="0" smtClean="0"/>
              <a:t>PCA but before I see my result?</a:t>
            </a:r>
          </a:p>
          <a:p>
            <a:endParaRPr lang="en-US" dirty="0"/>
          </a:p>
          <a:p>
            <a:r>
              <a:rPr lang="en-US" dirty="0" smtClean="0"/>
              <a:t>The “eigenvalues”: numbers that describe the amount of variability in each new band</a:t>
            </a:r>
          </a:p>
          <a:p>
            <a:r>
              <a:rPr lang="en-US" dirty="0" smtClean="0"/>
              <a:t>When they go to zero there isn’t any more information contained</a:t>
            </a:r>
          </a:p>
          <a:p>
            <a:r>
              <a:rPr lang="en-US" dirty="0" smtClean="0"/>
              <a:t>Related to the material diversity in the scene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660" y="1246189"/>
            <a:ext cx="3265715" cy="2286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660" y="3855362"/>
            <a:ext cx="3265715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94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Spectral Similarity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measure how similar pixels are to each other based on their spectral similarity</a:t>
            </a:r>
          </a:p>
          <a:p>
            <a:endParaRPr lang="en-US" dirty="0"/>
          </a:p>
          <a:p>
            <a:r>
              <a:rPr lang="en-US" dirty="0" smtClean="0"/>
              <a:t>Pixels of similar material will have similar spectral signatures</a:t>
            </a:r>
          </a:p>
          <a:p>
            <a:pPr lvl="1"/>
            <a:r>
              <a:rPr lang="en-US" dirty="0" smtClean="0"/>
              <a:t>And will appear of similar color in original image and in transformed images such as PCA</a:t>
            </a:r>
          </a:p>
          <a:p>
            <a:pPr lvl="1"/>
            <a:endParaRPr lang="en-US" dirty="0"/>
          </a:p>
          <a:p>
            <a:r>
              <a:rPr lang="en-US" dirty="0" smtClean="0"/>
              <a:t>Spectral angle is one measure, but there are others</a:t>
            </a:r>
          </a:p>
          <a:p>
            <a:pPr lvl="1"/>
            <a:r>
              <a:rPr lang="en-US" dirty="0" smtClean="0"/>
              <a:t>In the case of spectral angle, smaller values indicate more similar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943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>
            <a:off x="1731076" y="1230520"/>
            <a:ext cx="0" cy="306766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1506165" y="4021654"/>
            <a:ext cx="2925361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2891881" y="1635528"/>
            <a:ext cx="159983" cy="168764"/>
          </a:xfrm>
          <a:prstGeom prst="ellipse">
            <a:avLst/>
          </a:prstGeom>
          <a:solidFill>
            <a:srgbClr val="043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Oval 25"/>
          <p:cNvSpPr/>
          <p:nvPr/>
        </p:nvSpPr>
        <p:spPr>
          <a:xfrm>
            <a:off x="2037682" y="2764352"/>
            <a:ext cx="159983" cy="168764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8" name="Straight Connector 27"/>
          <p:cNvCxnSpPr/>
          <p:nvPr/>
        </p:nvCxnSpPr>
        <p:spPr>
          <a:xfrm flipH="1">
            <a:off x="202301" y="2910151"/>
            <a:ext cx="3187337" cy="212271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089542" y="4080716"/>
            <a:ext cx="42126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red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58876" y="1148997"/>
            <a:ext cx="4940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blue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13336" y="5032864"/>
            <a:ext cx="58958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green</a:t>
            </a:r>
          </a:p>
        </p:txBody>
      </p:sp>
      <p:sp>
        <p:nvSpPr>
          <p:cNvPr id="38" name="Oval 37"/>
          <p:cNvSpPr/>
          <p:nvPr/>
        </p:nvSpPr>
        <p:spPr>
          <a:xfrm>
            <a:off x="3259852" y="2548769"/>
            <a:ext cx="159983" cy="168764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1" name="Straight Arrow Connector 40"/>
          <p:cNvCxnSpPr>
            <a:endCxn id="25" idx="3"/>
          </p:cNvCxnSpPr>
          <p:nvPr/>
        </p:nvCxnSpPr>
        <p:spPr>
          <a:xfrm flipV="1">
            <a:off x="1731076" y="1779577"/>
            <a:ext cx="1184234" cy="2191930"/>
          </a:xfrm>
          <a:prstGeom prst="straightConnector1">
            <a:avLst/>
          </a:prstGeom>
          <a:ln w="38100">
            <a:solidFill>
              <a:schemeClr val="tx1"/>
            </a:solidFill>
            <a:headEnd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endCxn id="38" idx="3"/>
          </p:cNvCxnSpPr>
          <p:nvPr/>
        </p:nvCxnSpPr>
        <p:spPr>
          <a:xfrm flipV="1">
            <a:off x="1731076" y="2692819"/>
            <a:ext cx="1552206" cy="1278688"/>
          </a:xfrm>
          <a:prstGeom prst="straightConnector1">
            <a:avLst/>
          </a:prstGeom>
          <a:ln w="38100">
            <a:solidFill>
              <a:schemeClr val="tx1"/>
            </a:solidFill>
            <a:headEnd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26" idx="4"/>
          </p:cNvCxnSpPr>
          <p:nvPr/>
        </p:nvCxnSpPr>
        <p:spPr>
          <a:xfrm flipV="1">
            <a:off x="1731075" y="2933116"/>
            <a:ext cx="386598" cy="1038391"/>
          </a:xfrm>
          <a:prstGeom prst="straightConnector1">
            <a:avLst/>
          </a:prstGeom>
          <a:ln w="38100">
            <a:solidFill>
              <a:schemeClr val="tx1"/>
            </a:solidFill>
            <a:headEnd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2117673" y="2933116"/>
            <a:ext cx="0" cy="185239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25" idx="4"/>
          </p:cNvCxnSpPr>
          <p:nvPr/>
        </p:nvCxnSpPr>
        <p:spPr>
          <a:xfrm>
            <a:off x="2971872" y="1804292"/>
            <a:ext cx="0" cy="350557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38" idx="4"/>
          </p:cNvCxnSpPr>
          <p:nvPr/>
        </p:nvCxnSpPr>
        <p:spPr>
          <a:xfrm>
            <a:off x="3339844" y="2717533"/>
            <a:ext cx="0" cy="152636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1749702" y="4021654"/>
            <a:ext cx="1590142" cy="22224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1749702" y="4043041"/>
            <a:ext cx="1222170" cy="128273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1749701" y="4051299"/>
            <a:ext cx="367972" cy="66732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-26551" y="2455236"/>
            <a:ext cx="146964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pixels treated as vectors in color space</a:t>
            </a:r>
          </a:p>
        </p:txBody>
      </p:sp>
      <p:cxnSp>
        <p:nvCxnSpPr>
          <p:cNvPr id="69" name="Straight Connector 68"/>
          <p:cNvCxnSpPr/>
          <p:nvPr/>
        </p:nvCxnSpPr>
        <p:spPr>
          <a:xfrm>
            <a:off x="6465814" y="1253604"/>
            <a:ext cx="0" cy="306766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>
            <a:off x="6240903" y="4044738"/>
            <a:ext cx="2662395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/>
          <p:cNvSpPr/>
          <p:nvPr/>
        </p:nvSpPr>
        <p:spPr>
          <a:xfrm>
            <a:off x="7626619" y="1658611"/>
            <a:ext cx="159983" cy="168764"/>
          </a:xfrm>
          <a:prstGeom prst="ellipse">
            <a:avLst/>
          </a:prstGeom>
          <a:solidFill>
            <a:srgbClr val="043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73" name="Straight Connector 72"/>
          <p:cNvCxnSpPr/>
          <p:nvPr/>
        </p:nvCxnSpPr>
        <p:spPr>
          <a:xfrm flipH="1">
            <a:off x="4937039" y="2933234"/>
            <a:ext cx="3187337" cy="212271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8553391" y="4093860"/>
            <a:ext cx="42126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red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893614" y="1172080"/>
            <a:ext cx="4940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blue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048074" y="5055948"/>
            <a:ext cx="58958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green</a:t>
            </a:r>
          </a:p>
        </p:txBody>
      </p:sp>
      <p:sp>
        <p:nvSpPr>
          <p:cNvPr id="77" name="Oval 76"/>
          <p:cNvSpPr/>
          <p:nvPr/>
        </p:nvSpPr>
        <p:spPr>
          <a:xfrm>
            <a:off x="7994590" y="2571852"/>
            <a:ext cx="159983" cy="168764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78" name="Straight Arrow Connector 77"/>
          <p:cNvCxnSpPr>
            <a:endCxn id="71" idx="3"/>
          </p:cNvCxnSpPr>
          <p:nvPr/>
        </p:nvCxnSpPr>
        <p:spPr>
          <a:xfrm flipV="1">
            <a:off x="6465814" y="1802661"/>
            <a:ext cx="1184234" cy="2191930"/>
          </a:xfrm>
          <a:prstGeom prst="straightConnector1">
            <a:avLst/>
          </a:prstGeom>
          <a:ln w="38100">
            <a:solidFill>
              <a:schemeClr val="tx1"/>
            </a:solidFill>
            <a:headEnd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endCxn id="77" idx="3"/>
          </p:cNvCxnSpPr>
          <p:nvPr/>
        </p:nvCxnSpPr>
        <p:spPr>
          <a:xfrm flipV="1">
            <a:off x="6465814" y="2715902"/>
            <a:ext cx="1552206" cy="1278689"/>
          </a:xfrm>
          <a:prstGeom prst="straightConnector1">
            <a:avLst/>
          </a:prstGeom>
          <a:ln w="38100">
            <a:solidFill>
              <a:schemeClr val="tx1"/>
            </a:solidFill>
            <a:headEnd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>
            <a:stCxn id="71" idx="4"/>
          </p:cNvCxnSpPr>
          <p:nvPr/>
        </p:nvCxnSpPr>
        <p:spPr>
          <a:xfrm>
            <a:off x="7706610" y="1827375"/>
            <a:ext cx="0" cy="350557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>
            <a:stCxn id="77" idx="4"/>
          </p:cNvCxnSpPr>
          <p:nvPr/>
        </p:nvCxnSpPr>
        <p:spPr>
          <a:xfrm>
            <a:off x="8074582" y="2740617"/>
            <a:ext cx="0" cy="152636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6484440" y="4044738"/>
            <a:ext cx="1590142" cy="22224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6484440" y="4066124"/>
            <a:ext cx="1222170" cy="128273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Arc 87"/>
          <p:cNvSpPr/>
          <p:nvPr/>
        </p:nvSpPr>
        <p:spPr>
          <a:xfrm>
            <a:off x="7080230" y="2827572"/>
            <a:ext cx="204800" cy="544056"/>
          </a:xfrm>
          <a:custGeom>
            <a:avLst/>
            <a:gdLst>
              <a:gd name="connsiteX0" fmla="*/ 147719 w 295439"/>
              <a:gd name="connsiteY0" fmla="*/ 0 h 644572"/>
              <a:gd name="connsiteX1" fmla="*/ 295439 w 295439"/>
              <a:gd name="connsiteY1" fmla="*/ 322286 h 644572"/>
              <a:gd name="connsiteX2" fmla="*/ 147720 w 295439"/>
              <a:gd name="connsiteY2" fmla="*/ 322286 h 644572"/>
              <a:gd name="connsiteX3" fmla="*/ 147719 w 295439"/>
              <a:gd name="connsiteY3" fmla="*/ 0 h 644572"/>
              <a:gd name="connsiteX0" fmla="*/ 147719 w 295439"/>
              <a:gd name="connsiteY0" fmla="*/ 0 h 644572"/>
              <a:gd name="connsiteX1" fmla="*/ 295439 w 295439"/>
              <a:gd name="connsiteY1" fmla="*/ 322286 h 644572"/>
              <a:gd name="connsiteX0" fmla="*/ 117987 w 265707"/>
              <a:gd name="connsiteY0" fmla="*/ 58993 h 381279"/>
              <a:gd name="connsiteX1" fmla="*/ 265707 w 265707"/>
              <a:gd name="connsiteY1" fmla="*/ 381279 h 381279"/>
              <a:gd name="connsiteX2" fmla="*/ 117988 w 265707"/>
              <a:gd name="connsiteY2" fmla="*/ 381279 h 381279"/>
              <a:gd name="connsiteX3" fmla="*/ 117987 w 265707"/>
              <a:gd name="connsiteY3" fmla="*/ 58993 h 381279"/>
              <a:gd name="connsiteX0" fmla="*/ 0 w 265707"/>
              <a:gd name="connsiteY0" fmla="*/ 0 h 381279"/>
              <a:gd name="connsiteX1" fmla="*/ 265707 w 265707"/>
              <a:gd name="connsiteY1" fmla="*/ 381279 h 381279"/>
              <a:gd name="connsiteX0" fmla="*/ 117987 w 265707"/>
              <a:gd name="connsiteY0" fmla="*/ 58993 h 725408"/>
              <a:gd name="connsiteX1" fmla="*/ 265707 w 265707"/>
              <a:gd name="connsiteY1" fmla="*/ 381279 h 725408"/>
              <a:gd name="connsiteX2" fmla="*/ 117988 w 265707"/>
              <a:gd name="connsiteY2" fmla="*/ 381279 h 725408"/>
              <a:gd name="connsiteX3" fmla="*/ 117987 w 265707"/>
              <a:gd name="connsiteY3" fmla="*/ 58993 h 725408"/>
              <a:gd name="connsiteX0" fmla="*/ 0 w 265707"/>
              <a:gd name="connsiteY0" fmla="*/ 0 h 725408"/>
              <a:gd name="connsiteX1" fmla="*/ 196881 w 265707"/>
              <a:gd name="connsiteY1" fmla="*/ 725408 h 725408"/>
              <a:gd name="connsiteX0" fmla="*/ 117987 w 273067"/>
              <a:gd name="connsiteY0" fmla="*/ 58993 h 725408"/>
              <a:gd name="connsiteX1" fmla="*/ 265707 w 273067"/>
              <a:gd name="connsiteY1" fmla="*/ 381279 h 725408"/>
              <a:gd name="connsiteX2" fmla="*/ 117988 w 273067"/>
              <a:gd name="connsiteY2" fmla="*/ 381279 h 725408"/>
              <a:gd name="connsiteX3" fmla="*/ 117987 w 273067"/>
              <a:gd name="connsiteY3" fmla="*/ 58993 h 725408"/>
              <a:gd name="connsiteX0" fmla="*/ 0 w 273067"/>
              <a:gd name="connsiteY0" fmla="*/ 0 h 725408"/>
              <a:gd name="connsiteX1" fmla="*/ 196881 w 273067"/>
              <a:gd name="connsiteY1" fmla="*/ 725408 h 725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3067" h="725408" stroke="0" extrusionOk="0">
                <a:moveTo>
                  <a:pt x="117987" y="58993"/>
                </a:moveTo>
                <a:cubicBezTo>
                  <a:pt x="199571" y="58993"/>
                  <a:pt x="265707" y="203285"/>
                  <a:pt x="265707" y="381279"/>
                </a:cubicBezTo>
                <a:lnTo>
                  <a:pt x="117988" y="381279"/>
                </a:lnTo>
                <a:cubicBezTo>
                  <a:pt x="117988" y="273850"/>
                  <a:pt x="117987" y="166422"/>
                  <a:pt x="117987" y="58993"/>
                </a:cubicBezTo>
                <a:close/>
              </a:path>
              <a:path w="273067" h="725408" fill="none">
                <a:moveTo>
                  <a:pt x="0" y="0"/>
                </a:moveTo>
                <a:cubicBezTo>
                  <a:pt x="81584" y="0"/>
                  <a:pt x="423023" y="154123"/>
                  <a:pt x="196881" y="725408"/>
                </a:cubicBez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9" name="TextBox 88"/>
          <p:cNvSpPr txBox="1"/>
          <p:nvPr/>
        </p:nvSpPr>
        <p:spPr>
          <a:xfrm>
            <a:off x="5118577" y="5438608"/>
            <a:ext cx="26680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Angle between two vectors is a measure of </a:t>
            </a:r>
            <a:r>
              <a:rPr lang="en-US" sz="1350"/>
              <a:t>color similarity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Spectral Similarity Measures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89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tasks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Target detection</a:t>
            </a:r>
          </a:p>
          <a:p>
            <a:pPr lvl="1"/>
            <a:r>
              <a:rPr lang="en-US" dirty="0" smtClean="0"/>
              <a:t>“known signature detection”</a:t>
            </a:r>
          </a:p>
          <a:p>
            <a:pPr lvl="1"/>
            <a:r>
              <a:rPr lang="en-US" dirty="0" smtClean="0"/>
              <a:t>If I have an exemplar of what I’m looking for, assess how likely every other pixel is to be the same material</a:t>
            </a:r>
          </a:p>
          <a:p>
            <a:r>
              <a:rPr lang="en-US" dirty="0" smtClean="0"/>
              <a:t>Anomaly detection</a:t>
            </a:r>
          </a:p>
          <a:p>
            <a:pPr lvl="1"/>
            <a:r>
              <a:rPr lang="en-US" dirty="0" smtClean="0"/>
              <a:t>Find pixels that are anomalous, or somehow different</a:t>
            </a:r>
          </a:p>
          <a:p>
            <a:endParaRPr lang="en-US" dirty="0"/>
          </a:p>
          <a:p>
            <a:r>
              <a:rPr lang="en-US" dirty="0" smtClean="0"/>
              <a:t>Classification</a:t>
            </a:r>
          </a:p>
          <a:p>
            <a:pPr lvl="1"/>
            <a:r>
              <a:rPr lang="en-US" dirty="0" smtClean="0"/>
              <a:t>Label each pixel as belonging to one of </a:t>
            </a:r>
            <a:r>
              <a:rPr lang="en-US" i="1" dirty="0" smtClean="0"/>
              <a:t>n</a:t>
            </a:r>
            <a:r>
              <a:rPr lang="en-US" dirty="0" smtClean="0"/>
              <a:t> classes</a:t>
            </a:r>
          </a:p>
          <a:p>
            <a:pPr lvl="1"/>
            <a:r>
              <a:rPr lang="en-US" dirty="0" smtClean="0"/>
              <a:t>Can be done automatically or through training data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767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0202" y="5265325"/>
            <a:ext cx="2947819" cy="982611"/>
          </a:xfrm>
        </p:spPr>
        <p:txBody>
          <a:bodyPr/>
          <a:lstStyle/>
          <a:p>
            <a:r>
              <a:rPr lang="en-US" dirty="0" smtClean="0"/>
              <a:t>David Messinger</a:t>
            </a:r>
          </a:p>
          <a:p>
            <a:r>
              <a:rPr lang="en-US" dirty="0" err="1" smtClean="0"/>
              <a:t>messinger@cis.rit.edu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11165" y="5821381"/>
            <a:ext cx="19415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alibri" charset="0"/>
                <a:ea typeface="Calibri" charset="0"/>
                <a:cs typeface="Calibri" charset="0"/>
              </a:rPr>
              <a:t>https://</a:t>
            </a:r>
            <a:r>
              <a:rPr lang="en-US" sz="1400" dirty="0" err="1">
                <a:latin typeface="Calibri" charset="0"/>
                <a:ea typeface="Calibri" charset="0"/>
                <a:cs typeface="Calibri" charset="0"/>
              </a:rPr>
              <a:t>xkcd.com</a:t>
            </a:r>
            <a:r>
              <a:rPr lang="en-US" sz="1400" dirty="0">
                <a:latin typeface="Calibri" charset="0"/>
                <a:ea typeface="Calibri" charset="0"/>
                <a:cs typeface="Calibri" charset="0"/>
              </a:rPr>
              <a:t>/1688/</a:t>
            </a:r>
          </a:p>
        </p:txBody>
      </p:sp>
    </p:spTree>
    <p:extLst>
      <p:ext uri="{BB962C8B-B14F-4D97-AF65-F5344CB8AC3E}">
        <p14:creationId xmlns:p14="http://schemas.microsoft.com/office/powerpoint/2010/main" val="161311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RS_template_2010_v4_colo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3085</TotalTime>
  <Words>1014</Words>
  <Application>Microsoft Macintosh PowerPoint</Application>
  <PresentationFormat>On-screen Show (4:3)</PresentationFormat>
  <Paragraphs>190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Calibri</vt:lpstr>
      <vt:lpstr>ＭＳ Ｐゴシック</vt:lpstr>
      <vt:lpstr>Symbol</vt:lpstr>
      <vt:lpstr>Arial</vt:lpstr>
      <vt:lpstr>DIRS_template_2010_v4_color</vt:lpstr>
      <vt:lpstr>What Is Spectral Imaging?  An Introduction</vt:lpstr>
      <vt:lpstr>What is Spectral Imaging?</vt:lpstr>
      <vt:lpstr>Basic Outline of Talk</vt:lpstr>
      <vt:lpstr>Definitions</vt:lpstr>
      <vt:lpstr>Definitions</vt:lpstr>
      <vt:lpstr>Imaging System: What the Camera Sees</vt:lpstr>
      <vt:lpstr>Imaging System: Your Cell Phone</vt:lpstr>
      <vt:lpstr>Imaging System: Filter Wheel</vt:lpstr>
      <vt:lpstr>Imaging System: Colored Illuminant</vt:lpstr>
      <vt:lpstr>Multi- vs. Hyper- Spectral</vt:lpstr>
      <vt:lpstr>Basic Hyperspectral Imaging System</vt:lpstr>
      <vt:lpstr>Calibration</vt:lpstr>
      <vt:lpstr>Image Registration</vt:lpstr>
      <vt:lpstr>Spatial Image Processing</vt:lpstr>
      <vt:lpstr>Spatial Image Processing</vt:lpstr>
      <vt:lpstr>Spectral Imaging Processing: Signatures</vt:lpstr>
      <vt:lpstr>Hyperspectral Pixel Signatures</vt:lpstr>
      <vt:lpstr>Spectral Signatures in the Color Space</vt:lpstr>
      <vt:lpstr>Principal Components Analysis (PCA</vt:lpstr>
      <vt:lpstr>Principal Components Analysis (PCA)</vt:lpstr>
      <vt:lpstr>Principal Components Analysis (PCA)</vt:lpstr>
      <vt:lpstr>Spectral Similarity Measures</vt:lpstr>
      <vt:lpstr>Spectral Similarity Measures</vt:lpstr>
      <vt:lpstr>Other tasks</vt:lpstr>
      <vt:lpstr>Questions?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Applying Hyperspectral imagery approaches in data </dc:title>
  <dc:creator>Leidy Dorado</dc:creator>
  <cp:lastModifiedBy>Microsoft Office User</cp:lastModifiedBy>
  <cp:revision>196</cp:revision>
  <dcterms:created xsi:type="dcterms:W3CDTF">2017-04-10T19:12:00Z</dcterms:created>
  <dcterms:modified xsi:type="dcterms:W3CDTF">2018-06-06T15:38:59Z</dcterms:modified>
</cp:coreProperties>
</file>